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6"/>
  </p:notesMasterIdLst>
  <p:sldIdLst>
    <p:sldId id="270" r:id="rId2"/>
    <p:sldId id="271" r:id="rId3"/>
    <p:sldId id="306" r:id="rId4"/>
    <p:sldId id="272" r:id="rId5"/>
    <p:sldId id="280" r:id="rId6"/>
    <p:sldId id="281" r:id="rId7"/>
    <p:sldId id="284" r:id="rId8"/>
    <p:sldId id="285" r:id="rId9"/>
    <p:sldId id="290" r:id="rId10"/>
    <p:sldId id="288" r:id="rId11"/>
    <p:sldId id="287" r:id="rId12"/>
    <p:sldId id="289" r:id="rId13"/>
    <p:sldId id="291" r:id="rId14"/>
    <p:sldId id="292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25" r:id="rId25"/>
    <p:sldId id="326" r:id="rId26"/>
    <p:sldId id="327" r:id="rId27"/>
    <p:sldId id="276" r:id="rId28"/>
    <p:sldId id="303" r:id="rId29"/>
    <p:sldId id="304" r:id="rId30"/>
    <p:sldId id="305" r:id="rId31"/>
    <p:sldId id="307" r:id="rId32"/>
    <p:sldId id="308" r:id="rId33"/>
    <p:sldId id="311" r:id="rId34"/>
    <p:sldId id="310" r:id="rId35"/>
    <p:sldId id="312" r:id="rId36"/>
    <p:sldId id="313" r:id="rId37"/>
    <p:sldId id="314" r:id="rId38"/>
    <p:sldId id="315" r:id="rId39"/>
    <p:sldId id="316" r:id="rId40"/>
    <p:sldId id="317" r:id="rId41"/>
    <p:sldId id="319" r:id="rId42"/>
    <p:sldId id="318" r:id="rId43"/>
    <p:sldId id="320" r:id="rId44"/>
    <p:sldId id="322" r:id="rId45"/>
    <p:sldId id="321" r:id="rId46"/>
    <p:sldId id="328" r:id="rId47"/>
    <p:sldId id="364" r:id="rId48"/>
    <p:sldId id="361" r:id="rId49"/>
    <p:sldId id="362" r:id="rId50"/>
    <p:sldId id="363" r:id="rId51"/>
    <p:sldId id="365" r:id="rId52"/>
    <p:sldId id="323" r:id="rId53"/>
    <p:sldId id="324" r:id="rId54"/>
    <p:sldId id="329" r:id="rId55"/>
    <p:sldId id="330" r:id="rId56"/>
    <p:sldId id="331" r:id="rId57"/>
    <p:sldId id="332" r:id="rId58"/>
    <p:sldId id="333" r:id="rId59"/>
    <p:sldId id="334" r:id="rId60"/>
    <p:sldId id="335" r:id="rId61"/>
    <p:sldId id="336" r:id="rId62"/>
    <p:sldId id="337" r:id="rId63"/>
    <p:sldId id="338" r:id="rId64"/>
    <p:sldId id="339" r:id="rId65"/>
    <p:sldId id="340" r:id="rId66"/>
    <p:sldId id="344" r:id="rId67"/>
    <p:sldId id="341" r:id="rId68"/>
    <p:sldId id="342" r:id="rId69"/>
    <p:sldId id="345" r:id="rId70"/>
    <p:sldId id="346" r:id="rId71"/>
    <p:sldId id="347" r:id="rId72"/>
    <p:sldId id="348" r:id="rId73"/>
    <p:sldId id="349" r:id="rId74"/>
    <p:sldId id="350" r:id="rId75"/>
    <p:sldId id="351" r:id="rId76"/>
    <p:sldId id="352" r:id="rId77"/>
    <p:sldId id="353" r:id="rId78"/>
    <p:sldId id="354" r:id="rId79"/>
    <p:sldId id="355" r:id="rId80"/>
    <p:sldId id="358" r:id="rId81"/>
    <p:sldId id="366" r:id="rId82"/>
    <p:sldId id="367" r:id="rId83"/>
    <p:sldId id="368" r:id="rId84"/>
    <p:sldId id="369" r:id="rId85"/>
    <p:sldId id="370" r:id="rId86"/>
    <p:sldId id="371" r:id="rId87"/>
    <p:sldId id="372" r:id="rId88"/>
    <p:sldId id="373" r:id="rId89"/>
    <p:sldId id="356" r:id="rId90"/>
    <p:sldId id="359" r:id="rId91"/>
    <p:sldId id="374" r:id="rId92"/>
    <p:sldId id="375" r:id="rId93"/>
    <p:sldId id="376" r:id="rId94"/>
    <p:sldId id="377" r:id="rId95"/>
    <p:sldId id="378" r:id="rId96"/>
    <p:sldId id="379" r:id="rId97"/>
    <p:sldId id="380" r:id="rId98"/>
    <p:sldId id="381" r:id="rId99"/>
    <p:sldId id="382" r:id="rId100"/>
    <p:sldId id="383" r:id="rId101"/>
    <p:sldId id="385" r:id="rId102"/>
    <p:sldId id="384" r:id="rId103"/>
    <p:sldId id="386" r:id="rId104"/>
    <p:sldId id="387" r:id="rId105"/>
    <p:sldId id="357" r:id="rId106"/>
    <p:sldId id="360" r:id="rId107"/>
    <p:sldId id="388" r:id="rId108"/>
    <p:sldId id="389" r:id="rId109"/>
    <p:sldId id="390" r:id="rId110"/>
    <p:sldId id="391" r:id="rId111"/>
    <p:sldId id="392" r:id="rId112"/>
    <p:sldId id="395" r:id="rId113"/>
    <p:sldId id="397" r:id="rId114"/>
    <p:sldId id="398" r:id="rId115"/>
    <p:sldId id="399" r:id="rId116"/>
    <p:sldId id="400" r:id="rId117"/>
    <p:sldId id="401" r:id="rId118"/>
    <p:sldId id="402" r:id="rId119"/>
    <p:sldId id="403" r:id="rId120"/>
    <p:sldId id="405" r:id="rId121"/>
    <p:sldId id="404" r:id="rId122"/>
    <p:sldId id="393" r:id="rId123"/>
    <p:sldId id="394" r:id="rId124"/>
    <p:sldId id="269" r:id="rId1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3030"/>
    <a:srgbClr val="7F7F7F"/>
    <a:srgbClr val="F9F9F9"/>
    <a:srgbClr val="67FB42"/>
    <a:srgbClr val="FAFAF4"/>
    <a:srgbClr val="36A960"/>
    <a:srgbClr val="DDDDDD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2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2006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59B1A-4DC7-41A7-B698-AC510C4249FB}" type="datetimeFigureOut">
              <a:rPr lang="ko-KR" altLang="en-US" smtClean="0"/>
              <a:t>2024-02-23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CE19DD-8D67-45CA-B1B3-24175FCF62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564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레이아웃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8D54BE5-C45A-467E-BA56-D75F1862485B}"/>
              </a:ext>
            </a:extLst>
          </p:cNvPr>
          <p:cNvCxnSpPr>
            <a:cxnSpLocks/>
          </p:cNvCxnSpPr>
          <p:nvPr userDrawn="1"/>
        </p:nvCxnSpPr>
        <p:spPr>
          <a:xfrm flipV="1">
            <a:off x="534357" y="351692"/>
            <a:ext cx="5831936" cy="3880"/>
          </a:xfrm>
          <a:prstGeom prst="line">
            <a:avLst/>
          </a:prstGeom>
          <a:ln w="38100">
            <a:solidFill>
              <a:srgbClr val="67FB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95128FE-279B-4F4D-B12B-23D2AAD3F382}"/>
              </a:ext>
            </a:extLst>
          </p:cNvPr>
          <p:cNvSpPr txBox="1"/>
          <p:nvPr userDrawn="1"/>
        </p:nvSpPr>
        <p:spPr>
          <a:xfrm>
            <a:off x="534357" y="261178"/>
            <a:ext cx="79765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PORTFOLIO</a:t>
            </a:r>
            <a:endParaRPr lang="ko-KR" altLang="en-US" sz="8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534356" y="1584617"/>
            <a:ext cx="11171973" cy="77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ko-KR" altLang="en-US" sz="2800" spc="-1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프론트엔드</a:t>
            </a:r>
            <a:r>
              <a:rPr lang="ko-KR" altLang="en-US" sz="28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개발자</a:t>
            </a:r>
            <a:r>
              <a:rPr lang="en-US" altLang="ko-KR" sz="28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_</a:t>
            </a:r>
            <a:r>
              <a:rPr lang="ko-KR" altLang="en-US" sz="2800" spc="-1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김점핏</a:t>
            </a:r>
            <a:r>
              <a:rPr lang="en-US" altLang="ko-KR" sz="28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_</a:t>
            </a:r>
            <a:r>
              <a:rPr lang="ko-KR" altLang="en-US" sz="28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포트폴리오</a:t>
            </a:r>
          </a:p>
        </p:txBody>
      </p:sp>
    </p:spTree>
    <p:extLst>
      <p:ext uri="{BB962C8B-B14F-4D97-AF65-F5344CB8AC3E}">
        <p14:creationId xmlns:p14="http://schemas.microsoft.com/office/powerpoint/2010/main" val="4217451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C60DDC7-73E2-4D23-A93A-2AC2DB49A8AA}"/>
              </a:ext>
            </a:extLst>
          </p:cNvPr>
          <p:cNvGrpSpPr/>
          <p:nvPr userDrawn="1"/>
        </p:nvGrpSpPr>
        <p:grpSpPr>
          <a:xfrm>
            <a:off x="574549" y="350746"/>
            <a:ext cx="4693250" cy="1600413"/>
            <a:chOff x="235309" y="207129"/>
            <a:chExt cx="4693250" cy="160041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162495-4FFF-4D5A-85D5-37C3E82848EC}"/>
                </a:ext>
              </a:extLst>
            </p:cNvPr>
            <p:cNvSpPr txBox="1"/>
            <p:nvPr/>
          </p:nvSpPr>
          <p:spPr>
            <a:xfrm>
              <a:off x="235309" y="237882"/>
              <a:ext cx="46932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/>
                <a:t>PORTFOLIO</a:t>
              </a:r>
              <a:r>
                <a:rPr lang="en-US" altLang="ko-KR" sz="4800" b="1" dirty="0">
                  <a:solidFill>
                    <a:srgbClr val="7F7F7F"/>
                  </a:solidFill>
                </a:rPr>
                <a:t> CONTENTS</a:t>
              </a:r>
              <a:endParaRPr lang="ko-KR" altLang="en-US" sz="4800" b="1" dirty="0">
                <a:solidFill>
                  <a:srgbClr val="7F7F7F"/>
                </a:solidFill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AEF464F1-6A7C-4005-AF35-BEB77E8DE171}"/>
                </a:ext>
              </a:extLst>
            </p:cNvPr>
            <p:cNvCxnSpPr>
              <a:cxnSpLocks/>
            </p:cNvCxnSpPr>
            <p:nvPr/>
          </p:nvCxnSpPr>
          <p:spPr>
            <a:xfrm>
              <a:off x="235309" y="207129"/>
              <a:ext cx="3433793" cy="0"/>
            </a:xfrm>
            <a:prstGeom prst="line">
              <a:avLst/>
            </a:prstGeom>
            <a:ln w="38100">
              <a:solidFill>
                <a:srgbClr val="67FB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8363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713145" y="1031535"/>
            <a:ext cx="2232000" cy="39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2009587" y="1075205"/>
            <a:ext cx="476412" cy="3139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 algn="ctr">
              <a:buNone/>
              <a:defRPr lang="ko-KR" altLang="en-US" sz="16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063467" y="1060258"/>
            <a:ext cx="86453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Project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 hasCustomPrompt="1"/>
          </p:nvPr>
        </p:nvSpPr>
        <p:spPr>
          <a:xfrm>
            <a:off x="712787" y="1531938"/>
            <a:ext cx="7965700" cy="6626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프로젝트 제목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E0EFFC-0268-43E1-B9C1-7159359D02DB}"/>
              </a:ext>
            </a:extLst>
          </p:cNvPr>
          <p:cNvSpPr txBox="1"/>
          <p:nvPr userDrawn="1"/>
        </p:nvSpPr>
        <p:spPr>
          <a:xfrm>
            <a:off x="6165011" y="3501744"/>
            <a:ext cx="2090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About project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0A52404-D9C3-462C-8D03-D9DC32C6CA7A}"/>
              </a:ext>
            </a:extLst>
          </p:cNvPr>
          <p:cNvCxnSpPr/>
          <p:nvPr userDrawn="1"/>
        </p:nvCxnSpPr>
        <p:spPr>
          <a:xfrm>
            <a:off x="8052806" y="3705805"/>
            <a:ext cx="3597215" cy="0"/>
          </a:xfrm>
          <a:prstGeom prst="line">
            <a:avLst/>
          </a:prstGeom>
          <a:ln w="12700">
            <a:solidFill>
              <a:srgbClr val="67FB42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텍스트 개체 틀 21"/>
          <p:cNvSpPr>
            <a:spLocks noGrp="1"/>
          </p:cNvSpPr>
          <p:nvPr>
            <p:ph type="body" sz="quarter" idx="12" hasCustomPrompt="1"/>
          </p:nvPr>
        </p:nvSpPr>
        <p:spPr>
          <a:xfrm>
            <a:off x="6164263" y="4173539"/>
            <a:ext cx="5486400" cy="192800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프로젝트 진행 목적 및 프로젝트에 대한 간단한 소개</a:t>
            </a:r>
          </a:p>
        </p:txBody>
      </p:sp>
    </p:spTree>
    <p:extLst>
      <p:ext uri="{BB962C8B-B14F-4D97-AF65-F5344CB8AC3E}">
        <p14:creationId xmlns:p14="http://schemas.microsoft.com/office/powerpoint/2010/main" val="553939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756AB5E-EA53-470F-9DA0-D0F11F84E59A}"/>
              </a:ext>
            </a:extLst>
          </p:cNvPr>
          <p:cNvSpPr/>
          <p:nvPr userDrawn="1"/>
        </p:nvSpPr>
        <p:spPr>
          <a:xfrm>
            <a:off x="0" y="0"/>
            <a:ext cx="12192000" cy="5865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71695" y="127889"/>
            <a:ext cx="5229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 algn="ctr">
              <a:buNone/>
              <a:defRPr lang="ko-KR" altLang="en-US" sz="20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89829" y="109864"/>
            <a:ext cx="98251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0" dirty="0">
                <a:solidFill>
                  <a:schemeClr val="bg1"/>
                </a:solidFill>
              </a:rPr>
              <a:t>Project</a:t>
            </a:r>
            <a:endParaRPr lang="ko-KR" altLang="en-US" sz="2000" b="0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1" hasCustomPrompt="1"/>
          </p:nvPr>
        </p:nvSpPr>
        <p:spPr>
          <a:xfrm>
            <a:off x="5560521" y="714485"/>
            <a:ext cx="6492875" cy="56697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ko-KR" altLang="en-US"/>
              <a:t>프로젝트 결과물 이미지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290581-235E-4B20-AD59-8DE38C4FCD82}"/>
              </a:ext>
            </a:extLst>
          </p:cNvPr>
          <p:cNvSpPr txBox="1"/>
          <p:nvPr userDrawn="1"/>
        </p:nvSpPr>
        <p:spPr>
          <a:xfrm>
            <a:off x="189829" y="747713"/>
            <a:ext cx="233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Introduce project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텍스트 개체 틀 15"/>
          <p:cNvSpPr>
            <a:spLocks noGrp="1"/>
          </p:cNvSpPr>
          <p:nvPr>
            <p:ph type="body" sz="quarter" idx="12" hasCustomPrompt="1"/>
          </p:nvPr>
        </p:nvSpPr>
        <p:spPr>
          <a:xfrm>
            <a:off x="2438193" y="127889"/>
            <a:ext cx="7965700" cy="36933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프로젝트 제목</a:t>
            </a:r>
          </a:p>
        </p:txBody>
      </p:sp>
    </p:spTree>
    <p:extLst>
      <p:ext uri="{BB962C8B-B14F-4D97-AF65-F5344CB8AC3E}">
        <p14:creationId xmlns:p14="http://schemas.microsoft.com/office/powerpoint/2010/main" val="774303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_1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756AB5E-EA53-470F-9DA0-D0F11F84E59A}"/>
              </a:ext>
            </a:extLst>
          </p:cNvPr>
          <p:cNvSpPr/>
          <p:nvPr userDrawn="1"/>
        </p:nvSpPr>
        <p:spPr>
          <a:xfrm>
            <a:off x="0" y="0"/>
            <a:ext cx="12192000" cy="5865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71695" y="127889"/>
            <a:ext cx="5229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 algn="ctr">
              <a:buNone/>
              <a:defRPr lang="ko-KR" altLang="en-US" sz="20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89829" y="109864"/>
            <a:ext cx="98251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0" dirty="0">
                <a:solidFill>
                  <a:schemeClr val="bg1"/>
                </a:solidFill>
              </a:rPr>
              <a:t>Project</a:t>
            </a:r>
            <a:endParaRPr lang="ko-KR" altLang="en-US" sz="2000" b="0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1" hasCustomPrompt="1"/>
          </p:nvPr>
        </p:nvSpPr>
        <p:spPr>
          <a:xfrm>
            <a:off x="189830" y="714485"/>
            <a:ext cx="5745457" cy="60188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ko-KR" altLang="en-US"/>
              <a:t>프로젝트 결과물 이미지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290581-235E-4B20-AD59-8DE38C4FCD82}"/>
              </a:ext>
            </a:extLst>
          </p:cNvPr>
          <p:cNvSpPr txBox="1"/>
          <p:nvPr userDrawn="1"/>
        </p:nvSpPr>
        <p:spPr>
          <a:xfrm>
            <a:off x="6095999" y="747713"/>
            <a:ext cx="233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Introduce project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텍스트 개체 틀 15"/>
          <p:cNvSpPr>
            <a:spLocks noGrp="1"/>
          </p:cNvSpPr>
          <p:nvPr>
            <p:ph type="body" sz="quarter" idx="12" hasCustomPrompt="1"/>
          </p:nvPr>
        </p:nvSpPr>
        <p:spPr>
          <a:xfrm>
            <a:off x="2438193" y="127889"/>
            <a:ext cx="7965700" cy="36933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프로젝트 제목</a:t>
            </a:r>
          </a:p>
        </p:txBody>
      </p:sp>
    </p:spTree>
    <p:extLst>
      <p:ext uri="{BB962C8B-B14F-4D97-AF65-F5344CB8AC3E}">
        <p14:creationId xmlns:p14="http://schemas.microsoft.com/office/powerpoint/2010/main" val="3766161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상세내용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756AB5E-EA53-470F-9DA0-D0F11F84E59A}"/>
              </a:ext>
            </a:extLst>
          </p:cNvPr>
          <p:cNvSpPr/>
          <p:nvPr userDrawn="1"/>
        </p:nvSpPr>
        <p:spPr>
          <a:xfrm>
            <a:off x="0" y="0"/>
            <a:ext cx="12192000" cy="5865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71695" y="127889"/>
            <a:ext cx="5229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 algn="ctr">
              <a:buNone/>
              <a:defRPr lang="ko-KR" altLang="en-US" sz="20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89829" y="109864"/>
            <a:ext cx="98251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0" dirty="0">
                <a:solidFill>
                  <a:schemeClr val="bg1"/>
                </a:solidFill>
              </a:rPr>
              <a:t>Project</a:t>
            </a:r>
            <a:endParaRPr lang="ko-KR" altLang="en-US" sz="2000" b="0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1" hasCustomPrompt="1"/>
          </p:nvPr>
        </p:nvSpPr>
        <p:spPr>
          <a:xfrm>
            <a:off x="4160018" y="1528763"/>
            <a:ext cx="7893379" cy="48554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ko-KR" altLang="en-US" dirty="0"/>
              <a:t>코딩 내용</a:t>
            </a:r>
          </a:p>
        </p:txBody>
      </p:sp>
      <p:sp>
        <p:nvSpPr>
          <p:cNvPr id="15" name="텍스트 개체 틀 15"/>
          <p:cNvSpPr>
            <a:spLocks noGrp="1"/>
          </p:cNvSpPr>
          <p:nvPr>
            <p:ph type="body" sz="quarter" idx="12" hasCustomPrompt="1"/>
          </p:nvPr>
        </p:nvSpPr>
        <p:spPr>
          <a:xfrm>
            <a:off x="2438193" y="127889"/>
            <a:ext cx="7965700" cy="36933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프로젝트 제목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 hasCustomPrompt="1"/>
          </p:nvPr>
        </p:nvSpPr>
        <p:spPr>
          <a:xfrm>
            <a:off x="1694595" y="771940"/>
            <a:ext cx="9615204" cy="3416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>
              <a:buNone/>
              <a:defRPr lang="ko-KR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marL="0" lvl="0"/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① 노래 추천 이미지 롤링 리스트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06A6D0-9935-4450-A953-715CEDEDD14B}"/>
              </a:ext>
            </a:extLst>
          </p:cNvPr>
          <p:cNvSpPr txBox="1"/>
          <p:nvPr userDrawn="1"/>
        </p:nvSpPr>
        <p:spPr>
          <a:xfrm>
            <a:off x="189829" y="747712"/>
            <a:ext cx="150476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Main work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 hasCustomPrompt="1"/>
          </p:nvPr>
        </p:nvSpPr>
        <p:spPr>
          <a:xfrm>
            <a:off x="315913" y="1528763"/>
            <a:ext cx="3653186" cy="4856162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  <a:lvl2pPr marL="457200" indent="0">
              <a:buNone/>
              <a:defRPr sz="1100"/>
            </a:lvl2pPr>
          </a:lstStyle>
          <a:p>
            <a:pPr lvl="0"/>
            <a:r>
              <a:rPr lang="ko-KR" altLang="en-US" dirty="0"/>
              <a:t>기능 소개</a:t>
            </a:r>
            <a:endParaRPr lang="en-US" altLang="ko-KR" dirty="0"/>
          </a:p>
          <a:p>
            <a:pPr lvl="1"/>
            <a:r>
              <a:rPr lang="en-US" altLang="ko-KR" dirty="0"/>
              <a:t>- </a:t>
            </a:r>
          </a:p>
          <a:p>
            <a:pPr lvl="0"/>
            <a:r>
              <a:rPr lang="ko-KR" altLang="en-US" dirty="0"/>
              <a:t>작업 내용</a:t>
            </a:r>
            <a:endParaRPr lang="en-US" altLang="ko-KR" dirty="0"/>
          </a:p>
          <a:p>
            <a:pPr lvl="1"/>
            <a:r>
              <a:rPr lang="en-US" altLang="ko-KR" dirty="0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1956624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무리 레이아웃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7F45D7-19B4-48E6-8BB1-C92071A7EC82}"/>
              </a:ext>
            </a:extLst>
          </p:cNvPr>
          <p:cNvSpPr txBox="1"/>
          <p:nvPr userDrawn="1"/>
        </p:nvSpPr>
        <p:spPr>
          <a:xfrm>
            <a:off x="2712707" y="3105359"/>
            <a:ext cx="676658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263030"/>
                </a:solidFill>
              </a:rPr>
              <a:t>End of</a:t>
            </a:r>
            <a:r>
              <a:rPr lang="en-US" altLang="ko-KR" sz="2800" b="1" baseline="0" dirty="0">
                <a:solidFill>
                  <a:srgbClr val="263030"/>
                </a:solidFill>
              </a:rPr>
              <a:t> Document</a:t>
            </a:r>
            <a:endParaRPr lang="ko-KR" altLang="en-US" sz="2800" b="1" dirty="0">
              <a:solidFill>
                <a:srgbClr val="26303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0A52404-D9C3-462C-8D03-D9DC32C6CA7A}"/>
              </a:ext>
            </a:extLst>
          </p:cNvPr>
          <p:cNvCxnSpPr/>
          <p:nvPr userDrawn="1"/>
        </p:nvCxnSpPr>
        <p:spPr>
          <a:xfrm>
            <a:off x="4535883" y="3705805"/>
            <a:ext cx="3191299" cy="0"/>
          </a:xfrm>
          <a:prstGeom prst="line">
            <a:avLst/>
          </a:prstGeom>
          <a:ln w="12700">
            <a:solidFill>
              <a:srgbClr val="67FB42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62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36C89A6-B0F8-4834-93B8-534384DDE1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3" t="39976" r="23040" b="39749"/>
          <a:stretch/>
        </p:blipFill>
        <p:spPr>
          <a:xfrm>
            <a:off x="11274187" y="6483308"/>
            <a:ext cx="807673" cy="2992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8769B-5FEA-4C23-AD7C-C9625316FDB1}"/>
              </a:ext>
            </a:extLst>
          </p:cNvPr>
          <p:cNvSpPr txBox="1"/>
          <p:nvPr userDrawn="1"/>
        </p:nvSpPr>
        <p:spPr>
          <a:xfrm>
            <a:off x="10042064" y="6524462"/>
            <a:ext cx="1477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개발자 채용 플랫폼</a:t>
            </a:r>
          </a:p>
        </p:txBody>
      </p:sp>
    </p:spTree>
    <p:extLst>
      <p:ext uri="{BB962C8B-B14F-4D97-AF65-F5344CB8AC3E}">
        <p14:creationId xmlns:p14="http://schemas.microsoft.com/office/powerpoint/2010/main" val="366835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5" r:id="rId6"/>
    <p:sldLayoutId id="2147483667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udwktlrwk@naver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7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280565BC-4086-4B2F-9306-7D0F9586ECAC}"/>
              </a:ext>
            </a:extLst>
          </p:cNvPr>
          <p:cNvGrpSpPr/>
          <p:nvPr/>
        </p:nvGrpSpPr>
        <p:grpSpPr>
          <a:xfrm>
            <a:off x="534357" y="261178"/>
            <a:ext cx="7976598" cy="1323439"/>
            <a:chOff x="235309" y="72543"/>
            <a:chExt cx="4666079" cy="132343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5128FE-279B-4F4D-B12B-23D2AAD3F382}"/>
                </a:ext>
              </a:extLst>
            </p:cNvPr>
            <p:cNvSpPr txBox="1"/>
            <p:nvPr/>
          </p:nvSpPr>
          <p:spPr>
            <a:xfrm>
              <a:off x="235309" y="72543"/>
              <a:ext cx="466607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PORTFOLIO</a:t>
              </a:r>
              <a:endParaRPr lang="ko-KR" altLang="en-US" sz="8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8D54BE5-C45A-467E-BA56-D75F186248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309" y="163057"/>
              <a:ext cx="3411514" cy="3880"/>
            </a:xfrm>
            <a:prstGeom prst="line">
              <a:avLst/>
            </a:prstGeom>
            <a:ln w="38100">
              <a:solidFill>
                <a:srgbClr val="67FB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17BD092D-18B5-46B9-9BDA-07D748D7A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388739"/>
              </p:ext>
            </p:extLst>
          </p:nvPr>
        </p:nvGraphicFramePr>
        <p:xfrm>
          <a:off x="6863024" y="3876938"/>
          <a:ext cx="5024176" cy="2322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9301">
                  <a:extLst>
                    <a:ext uri="{9D8B030D-6E8A-4147-A177-3AD203B41FA5}">
                      <a16:colId xmlns:a16="http://schemas.microsoft.com/office/drawing/2014/main" val="4193555416"/>
                    </a:ext>
                  </a:extLst>
                </a:gridCol>
                <a:gridCol w="3794875">
                  <a:extLst>
                    <a:ext uri="{9D8B030D-6E8A-4147-A177-3AD203B41FA5}">
                      <a16:colId xmlns:a16="http://schemas.microsoft.com/office/drawing/2014/main" val="3573966473"/>
                    </a:ext>
                  </a:extLst>
                </a:gridCol>
              </a:tblGrid>
              <a:tr h="464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이름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윤명식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5882532"/>
                  </a:ext>
                </a:extLst>
              </a:tr>
              <a:tr h="464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생년월일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1998. 09. 21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671695"/>
                  </a:ext>
                </a:extLst>
              </a:tr>
              <a:tr h="464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이메일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linkClick r:id="rId2"/>
                        </a:rPr>
                        <a:t>audwktlrwk@naver.com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851315"/>
                  </a:ext>
                </a:extLst>
              </a:tr>
              <a:tr h="464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전화번호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010-2206-5871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41465"/>
                  </a:ext>
                </a:extLst>
              </a:tr>
              <a:tr h="464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주소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서울시 강북구 미아동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8470312"/>
                  </a:ext>
                </a:extLst>
              </a:tr>
            </a:tbl>
          </a:graphicData>
        </a:graphic>
      </p:graphicFrame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DX</a:t>
            </a:r>
            <a:r>
              <a:rPr lang="ko-KR" altLang="en-US" b="1" dirty="0"/>
              <a:t>컨설턴트</a:t>
            </a:r>
            <a:r>
              <a:rPr lang="en-US" altLang="ko-KR" b="1" dirty="0"/>
              <a:t>_</a:t>
            </a:r>
            <a:r>
              <a:rPr lang="ko-KR" altLang="en-US" b="1" dirty="0"/>
              <a:t>윤명식</a:t>
            </a:r>
            <a:r>
              <a:rPr lang="en-US" altLang="ko-KR" b="1" dirty="0"/>
              <a:t>_</a:t>
            </a:r>
            <a:r>
              <a:rPr lang="ko-KR" altLang="en-US" b="1" dirty="0"/>
              <a:t>데이터 다루기</a:t>
            </a:r>
            <a:r>
              <a:rPr lang="en-US" altLang="ko-KR" b="1" dirty="0"/>
              <a:t>_</a:t>
            </a:r>
            <a:r>
              <a:rPr lang="ko-KR" altLang="en-US" b="1" dirty="0"/>
              <a:t>포트폴리오</a:t>
            </a:r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88119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print()</a:t>
            </a:r>
            <a:r>
              <a:rPr lang="ko-KR" altLang="en-US" dirty="0"/>
              <a:t> 함수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400" b="1" dirty="0"/>
              <a:t>print() </a:t>
            </a:r>
            <a:r>
              <a:rPr lang="ko-KR" altLang="en-US" sz="1400" b="1" dirty="0"/>
              <a:t>함수</a:t>
            </a:r>
          </a:p>
          <a:p>
            <a:r>
              <a:rPr lang="ko-KR" altLang="en-US" dirty="0"/>
              <a:t>어떤 처리를 위해 미리 작성되어 </a:t>
            </a:r>
            <a:r>
              <a:rPr lang="ko-KR" altLang="en-US" dirty="0" err="1"/>
              <a:t>모듈화된</a:t>
            </a:r>
            <a:r>
              <a:rPr lang="ko-KR" altLang="en-US" dirty="0"/>
              <a:t> 코드를 </a:t>
            </a:r>
            <a:r>
              <a:rPr lang="ko-KR" altLang="en-US" b="1" dirty="0"/>
              <a:t>함수</a:t>
            </a:r>
            <a:r>
              <a:rPr lang="en-US" altLang="ko-KR" b="1" dirty="0"/>
              <a:t>(Function)</a:t>
            </a:r>
            <a:r>
              <a:rPr lang="ko-KR" altLang="en-US" dirty="0"/>
              <a:t> 라고 부릅니다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Python</a:t>
            </a:r>
            <a:r>
              <a:rPr lang="ko-KR" altLang="en-US" dirty="0"/>
              <a:t>에서 가장 많이 사용하는 함수가 </a:t>
            </a:r>
            <a:r>
              <a:rPr lang="en-US" altLang="ko-KR" b="1" dirty="0"/>
              <a:t>print() </a:t>
            </a:r>
            <a:r>
              <a:rPr lang="ko-KR" altLang="en-US" b="1" dirty="0"/>
              <a:t>함수</a:t>
            </a:r>
            <a:r>
              <a:rPr lang="ko-KR" altLang="en-US" dirty="0"/>
              <a:t>일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단순 값</a:t>
            </a:r>
            <a:r>
              <a:rPr lang="en-US" altLang="ko-KR" dirty="0"/>
              <a:t>, </a:t>
            </a:r>
            <a:r>
              <a:rPr lang="ko-KR" altLang="en-US" dirty="0"/>
              <a:t>변수의 값</a:t>
            </a:r>
            <a:r>
              <a:rPr lang="en-US" altLang="ko-KR" dirty="0"/>
              <a:t>, </a:t>
            </a:r>
            <a:r>
              <a:rPr lang="ko-KR" altLang="en-US" dirty="0"/>
              <a:t>연산 결과 등을 확인하기 위해 </a:t>
            </a:r>
            <a:r>
              <a:rPr lang="en-US" altLang="ko-KR" dirty="0"/>
              <a:t>print() </a:t>
            </a:r>
            <a:r>
              <a:rPr lang="ko-KR" altLang="en-US" dirty="0"/>
              <a:t>함수를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아래 코드의 실행 결과를 비교해 보면 </a:t>
            </a:r>
            <a:r>
              <a:rPr lang="en-US" altLang="ko-KR" dirty="0"/>
              <a:t>print() </a:t>
            </a:r>
            <a:r>
              <a:rPr lang="ko-KR" altLang="en-US" dirty="0"/>
              <a:t>함수의 필요성을 알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8D5443-EDA5-4884-AABC-4358A6C35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5594176" cy="33060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B09C840-3187-434C-B6FE-ED19728F2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868" y="2455333"/>
            <a:ext cx="5454295" cy="404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8154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연산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  <a:endParaRPr lang="ko-KR" altLang="en-US" sz="1300" b="1" dirty="0"/>
          </a:p>
          <a:p>
            <a:pPr marL="0" indent="0">
              <a:buNone/>
            </a:pPr>
            <a:r>
              <a:rPr lang="ko-KR" altLang="en-US" sz="1300" b="1" dirty="0"/>
              <a:t>집합 활용 </a:t>
            </a:r>
            <a:r>
              <a:rPr lang="en-US" altLang="ko-KR" sz="1300" b="1" dirty="0"/>
              <a:t>#2</a:t>
            </a:r>
          </a:p>
          <a:p>
            <a:r>
              <a:rPr lang="ko-KR" altLang="en-US" dirty="0"/>
              <a:t>위 집합 연산 기능을 다양하게 활용할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리스트 중복 확인</a:t>
            </a:r>
            <a:endParaRPr lang="ko-KR" altLang="en-US" sz="1200" dirty="0"/>
          </a:p>
          <a:p>
            <a:r>
              <a:rPr lang="ko-KR" altLang="en-US" dirty="0"/>
              <a:t>우선 </a:t>
            </a:r>
            <a:r>
              <a:rPr lang="ko-KR" altLang="en-US" b="1" dirty="0"/>
              <a:t>교집합</a:t>
            </a:r>
            <a:r>
              <a:rPr lang="ko-KR" altLang="en-US" dirty="0"/>
              <a:t>을 활용해 두 리스트 사이의 중복된 요소를 확인할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리스트 중복 없이 합치기</a:t>
            </a:r>
            <a:endParaRPr lang="ko-KR" altLang="en-US" sz="1200" dirty="0"/>
          </a:p>
          <a:p>
            <a:r>
              <a:rPr lang="ko-KR" altLang="en-US" b="1" dirty="0"/>
              <a:t>합집합</a:t>
            </a:r>
            <a:r>
              <a:rPr lang="ko-KR" altLang="en-US" dirty="0"/>
              <a:t> 기능을 활용해 두 리스트의 중복된 요소를 제거하면서 합칠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64E4F3-CABA-49CF-A259-E42486896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89" y="1642533"/>
            <a:ext cx="8017405" cy="20309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F5903CA-267A-4FBD-A574-C575072B3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4011147"/>
            <a:ext cx="8017405" cy="203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1534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연산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4A731F-5C20-429C-9F91-92D5FB17F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43" y="1113572"/>
            <a:ext cx="11655290" cy="529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1377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관련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  <a:endParaRPr lang="ko-KR" altLang="en-US" sz="1300" b="1" dirty="0"/>
          </a:p>
          <a:p>
            <a:pPr marL="0" indent="0">
              <a:buNone/>
            </a:pPr>
            <a:r>
              <a:rPr lang="ko-KR" altLang="en-US" sz="1300" b="1" dirty="0"/>
              <a:t>집합 관련 메서드</a:t>
            </a:r>
          </a:p>
          <a:p>
            <a:r>
              <a:rPr lang="ko-KR" altLang="en-US" dirty="0"/>
              <a:t>집합 관련 메서드 몇 가지를 정리합니다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요소 하나 추가</a:t>
            </a:r>
            <a:endParaRPr lang="ko-KR" altLang="en-US" sz="1200" dirty="0"/>
          </a:p>
          <a:p>
            <a:r>
              <a:rPr lang="ko-KR" altLang="en-US" dirty="0"/>
              <a:t>요소 하나를 추가할 때는 </a:t>
            </a:r>
            <a:r>
              <a:rPr lang="en-US" altLang="ko-KR" b="1" dirty="0"/>
              <a:t>add()</a:t>
            </a:r>
            <a:r>
              <a:rPr lang="ko-KR" altLang="en-US" dirty="0"/>
              <a:t> 메서드를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리스트는 </a:t>
            </a:r>
            <a:r>
              <a:rPr lang="en-US" altLang="ko-KR" dirty="0"/>
              <a:t>add()</a:t>
            </a:r>
            <a:r>
              <a:rPr lang="ko-KR" altLang="en-US" dirty="0"/>
              <a:t>가 아닌 </a:t>
            </a:r>
            <a:r>
              <a:rPr lang="en-US" altLang="ko-KR" dirty="0"/>
              <a:t>append() </a:t>
            </a:r>
            <a:r>
              <a:rPr lang="ko-KR" altLang="en-US" dirty="0"/>
              <a:t>메서드였음을 기억하기 바랍니다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여러 요소 추가</a:t>
            </a:r>
            <a:endParaRPr lang="ko-KR" altLang="en-US" sz="1200" dirty="0"/>
          </a:p>
          <a:p>
            <a:r>
              <a:rPr lang="ko-KR" altLang="en-US" dirty="0"/>
              <a:t>여러 요소를 추가할 때는 </a:t>
            </a:r>
            <a:r>
              <a:rPr lang="en-US" altLang="ko-KR" b="1" dirty="0"/>
              <a:t>update()</a:t>
            </a:r>
            <a:r>
              <a:rPr lang="ko-KR" altLang="en-US" dirty="0"/>
              <a:t> 메서드를 사용합니다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update() </a:t>
            </a:r>
            <a:r>
              <a:rPr lang="ko-KR" altLang="en-US" dirty="0"/>
              <a:t>메서드가 변경이 아닌 추가임을 기억하기 바랍니다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요소를 추가하는 것이 집합을 변경하는 것이라 여기면 될 듯 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EDA190-41C4-476C-AEB1-1C6DC65DE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2091267"/>
            <a:ext cx="8017405" cy="17782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71A5541-00EB-4777-AE4F-4AE76BA82C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4259369"/>
            <a:ext cx="8017405" cy="171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5974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관련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  <a:endParaRPr lang="ko-KR" altLang="en-US" sz="1300" b="1" dirty="0"/>
          </a:p>
          <a:p>
            <a:pPr marL="0" indent="0">
              <a:buNone/>
            </a:pPr>
            <a:r>
              <a:rPr lang="en-US" altLang="ko-KR" sz="1300" b="1" dirty="0"/>
              <a:t>3) </a:t>
            </a:r>
            <a:r>
              <a:rPr lang="ko-KR" altLang="en-US" sz="1300" b="1" dirty="0"/>
              <a:t>무작위 한 요소 삭제</a:t>
            </a:r>
            <a:endParaRPr lang="ko-KR" altLang="en-US" sz="1300" dirty="0"/>
          </a:p>
          <a:p>
            <a:r>
              <a:rPr lang="ko-KR" altLang="en-US" dirty="0"/>
              <a:t>무작위로 요소 하나를 삭제할 때는 </a:t>
            </a:r>
            <a:r>
              <a:rPr lang="en-US" altLang="ko-KR" b="1" dirty="0"/>
              <a:t>pop()</a:t>
            </a:r>
            <a:r>
              <a:rPr lang="ko-KR" altLang="en-US" dirty="0"/>
              <a:t> 메서드를 사용합니다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pop() </a:t>
            </a:r>
            <a:r>
              <a:rPr lang="ko-KR" altLang="en-US" dirty="0"/>
              <a:t>메서드는 삭제되는 요소를 반환하면서 삭제합니다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300" b="1" dirty="0"/>
              <a:t>4) </a:t>
            </a:r>
            <a:r>
              <a:rPr lang="ko-KR" altLang="en-US" sz="1300" b="1" dirty="0"/>
              <a:t>요소 삭제</a:t>
            </a:r>
            <a:r>
              <a:rPr lang="en-US" altLang="ko-KR" sz="1300" b="1" dirty="0"/>
              <a:t>(</a:t>
            </a:r>
            <a:r>
              <a:rPr lang="ko-KR" altLang="en-US" sz="1300" b="1" dirty="0"/>
              <a:t>없으면 오류</a:t>
            </a:r>
            <a:r>
              <a:rPr lang="en-US" altLang="ko-KR" sz="1300" b="1" dirty="0"/>
              <a:t>)</a:t>
            </a:r>
            <a:endParaRPr lang="ko-KR" altLang="en-US" sz="1300" dirty="0"/>
          </a:p>
          <a:p>
            <a:r>
              <a:rPr lang="ko-KR" altLang="en-US" dirty="0"/>
              <a:t>요소를 지정해서 삭제할 때는 </a:t>
            </a:r>
            <a:r>
              <a:rPr lang="en-US" altLang="ko-KR" b="1" dirty="0"/>
              <a:t>remove()</a:t>
            </a:r>
            <a:r>
              <a:rPr lang="ko-KR" altLang="en-US" dirty="0"/>
              <a:t> 메서드를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삭제하려는 요소가 없으면 오류가 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discard() </a:t>
            </a:r>
            <a:r>
              <a:rPr lang="ko-KR" altLang="en-US" dirty="0"/>
              <a:t>메서드와 비교하기 바랍니다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328ECC1-158E-4F8F-8225-293B9FBD1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5" cy="17119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61B1C2A-D36A-4360-8C36-2E227FB88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282855"/>
            <a:ext cx="8017405" cy="234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7412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관련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  <a:endParaRPr lang="ko-KR" altLang="en-US" sz="1300" b="1" dirty="0"/>
          </a:p>
          <a:p>
            <a:pPr marL="0" indent="0">
              <a:buNone/>
            </a:pPr>
            <a:r>
              <a:rPr lang="en-US" altLang="ko-KR" sz="1200" b="1" dirty="0"/>
              <a:t>5) </a:t>
            </a:r>
            <a:r>
              <a:rPr lang="ko-KR" altLang="en-US" sz="1200" b="1" dirty="0"/>
              <a:t>요소 삭제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없으면 무시</a:t>
            </a:r>
            <a:r>
              <a:rPr lang="en-US" altLang="ko-KR" sz="1200" b="1" dirty="0"/>
              <a:t>)</a:t>
            </a:r>
            <a:endParaRPr lang="ko-KR" altLang="en-US" sz="1200" dirty="0"/>
          </a:p>
          <a:p>
            <a:r>
              <a:rPr lang="ko-KR" altLang="en-US" dirty="0"/>
              <a:t>요소를 지정해서 하나 삭제할 때는 </a:t>
            </a:r>
            <a:r>
              <a:rPr lang="en-US" altLang="ko-KR" b="1" dirty="0"/>
              <a:t>discard()</a:t>
            </a:r>
            <a:r>
              <a:rPr lang="ko-KR" altLang="en-US" dirty="0"/>
              <a:t> 메서드를 사용합니다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remove() </a:t>
            </a:r>
            <a:r>
              <a:rPr lang="ko-KR" altLang="en-US" dirty="0"/>
              <a:t>메서드와는 달리 삭제하려는 요소가 없어도 오류가 나지 않습니다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6) </a:t>
            </a:r>
            <a:r>
              <a:rPr lang="ko-KR" altLang="en-US" sz="1200" b="1" dirty="0"/>
              <a:t>모든 원소 삭제</a:t>
            </a:r>
            <a:endParaRPr lang="ko-KR" altLang="en-US" sz="1200" dirty="0"/>
          </a:p>
          <a:p>
            <a:r>
              <a:rPr lang="ko-KR" altLang="en-US" dirty="0"/>
              <a:t>모든 요소를 삭제할 때는 </a:t>
            </a:r>
            <a:r>
              <a:rPr lang="en-US" altLang="ko-KR" b="1" dirty="0"/>
              <a:t>clear()</a:t>
            </a:r>
            <a:r>
              <a:rPr lang="ko-KR" altLang="en-US" dirty="0"/>
              <a:t> 메서드를 사용합니다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8A9440-32D4-4803-87EC-0A9ECAFE2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5" cy="18886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9A6CF03-9648-4CE1-8525-D4501D4E6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191829"/>
            <a:ext cx="8017405" cy="184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8496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572628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딕셔너리</a:t>
            </a:r>
            <a:r>
              <a:rPr lang="en-US" altLang="ko-KR" sz="1400" b="1" dirty="0"/>
              <a:t>(Dictionary) </a:t>
            </a:r>
            <a:r>
              <a:rPr lang="ko-KR" altLang="en-US" sz="1400" b="1" dirty="0"/>
              <a:t>자료형</a:t>
            </a:r>
          </a:p>
          <a:p>
            <a:r>
              <a:rPr lang="ko-KR" altLang="en-US" dirty="0" err="1"/>
              <a:t>딕셔너리는</a:t>
            </a:r>
            <a:r>
              <a:rPr lang="ko-KR" altLang="en-US" dirty="0"/>
              <a:t> 집합과 마찬가지로 </a:t>
            </a:r>
            <a:r>
              <a:rPr lang="ko-KR" altLang="en-US" b="1" dirty="0"/>
              <a:t>중괄호</a:t>
            </a:r>
            <a:r>
              <a:rPr lang="en-US" altLang="ko-KR" b="1" dirty="0"/>
              <a:t>({ })</a:t>
            </a:r>
            <a:r>
              <a:rPr lang="ko-KR" altLang="en-US" dirty="0"/>
              <a:t> 를 사용해 선언합니다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</a:t>
            </a:r>
            <a:r>
              <a:rPr lang="en-US" altLang="ko-KR" dirty="0"/>
              <a:t>{Key1: Value1, Key2: Value2, Key3: Value3}</a:t>
            </a:r>
            <a:r>
              <a:rPr lang="ko-KR" altLang="en-US" dirty="0"/>
              <a:t>의 형태를 가지므로 집합과 구분됩니다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딕셔너리는</a:t>
            </a:r>
            <a:r>
              <a:rPr lang="ko-KR" altLang="en-US" dirty="0"/>
              <a:t> 순서의 의미가 없으며</a:t>
            </a:r>
            <a:r>
              <a:rPr lang="en-US" altLang="ko-KR" dirty="0"/>
              <a:t>, </a:t>
            </a:r>
            <a:r>
              <a:rPr lang="ko-KR" altLang="en-US" b="1" dirty="0"/>
              <a:t>키</a:t>
            </a:r>
            <a:r>
              <a:rPr lang="en-US" altLang="ko-KR" b="1" dirty="0"/>
              <a:t>(Key)</a:t>
            </a:r>
            <a:r>
              <a:rPr lang="ko-KR" altLang="en-US" b="1" dirty="0"/>
              <a:t>를 사용해 값</a:t>
            </a:r>
            <a:r>
              <a:rPr lang="en-US" altLang="ko-KR" b="1" dirty="0"/>
              <a:t>(Value)</a:t>
            </a:r>
            <a:r>
              <a:rPr lang="ko-KR" altLang="en-US" b="1" dirty="0"/>
              <a:t>을 확인합니다</a:t>
            </a:r>
            <a:r>
              <a:rPr lang="en-US" altLang="ko-KR" b="1" dirty="0"/>
              <a:t>.</a:t>
            </a:r>
            <a:endParaRPr lang="ko-KR" altLang="en-US" dirty="0"/>
          </a:p>
          <a:p>
            <a:r>
              <a:rPr lang="ko-KR" altLang="en-US" dirty="0"/>
              <a:t>리스트와 더불어 많이 사용되는 </a:t>
            </a:r>
            <a:r>
              <a:rPr lang="ko-KR" altLang="en-US" dirty="0" err="1"/>
              <a:t>자료형입니다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sz="1300" b="1" dirty="0" err="1"/>
              <a:t>딕셔너리</a:t>
            </a:r>
            <a:r>
              <a:rPr lang="ko-KR" altLang="en-US" sz="1300" b="1" dirty="0"/>
              <a:t> 만들기</a:t>
            </a:r>
            <a:endParaRPr lang="en-US" altLang="ko-KR" sz="1300" b="1" dirty="0"/>
          </a:p>
          <a:p>
            <a:pPr marL="0" indent="0">
              <a:buNone/>
            </a:pPr>
            <a:r>
              <a:rPr lang="ko-KR" altLang="en-US" sz="1300" b="1" dirty="0" err="1"/>
              <a:t>딕셔너리</a:t>
            </a:r>
            <a:r>
              <a:rPr lang="ko-KR" altLang="en-US" sz="1300" b="1" dirty="0"/>
              <a:t> 직접 만들기</a:t>
            </a:r>
            <a:endParaRPr lang="en-US" altLang="ko-KR" sz="1300" b="1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일정한 정보를 갖는 </a:t>
            </a:r>
            <a:r>
              <a:rPr lang="ko-KR" altLang="en-US" sz="1200" b="1" dirty="0" err="1"/>
              <a:t>딕셔너리</a:t>
            </a:r>
            <a:endParaRPr lang="ko-KR" altLang="en-US" sz="1200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BD9281-4981-40D8-9B98-7E385EA4A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2131921"/>
            <a:ext cx="8017405" cy="357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335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딕셔너리</a:t>
            </a:r>
            <a:r>
              <a:rPr lang="en-US" altLang="ko-KR" sz="1400" b="1" dirty="0"/>
              <a:t>(Dictionary) </a:t>
            </a:r>
            <a:r>
              <a:rPr lang="ko-KR" altLang="en-US" sz="1400" b="1" dirty="0"/>
              <a:t>자료형</a:t>
            </a:r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다양한 정보를 갖는 </a:t>
            </a:r>
            <a:r>
              <a:rPr lang="ko-KR" altLang="en-US" sz="1200" b="1" dirty="0" err="1"/>
              <a:t>딕셔너리</a:t>
            </a:r>
            <a:endParaRPr lang="ko-KR" altLang="en-US" sz="1200" dirty="0"/>
          </a:p>
          <a:p>
            <a:r>
              <a:rPr lang="ko-KR" altLang="en-US" dirty="0"/>
              <a:t>리스트나 </a:t>
            </a:r>
            <a:r>
              <a:rPr lang="ko-KR" altLang="en-US" dirty="0" err="1"/>
              <a:t>튜플을</a:t>
            </a:r>
            <a:r>
              <a:rPr lang="ko-KR" altLang="en-US" dirty="0"/>
              <a:t> </a:t>
            </a:r>
            <a:r>
              <a:rPr lang="en-US" altLang="ko-KR" dirty="0"/>
              <a:t>Value</a:t>
            </a:r>
            <a:r>
              <a:rPr lang="ko-KR" altLang="en-US" dirty="0"/>
              <a:t>로 가질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숫자가 </a:t>
            </a:r>
            <a:r>
              <a:rPr lang="en-US" altLang="ko-KR" sz="1200" b="1" dirty="0"/>
              <a:t>Key</a:t>
            </a:r>
            <a:r>
              <a:rPr lang="ko-KR" altLang="en-US" sz="1200" b="1" dirty="0"/>
              <a:t>인 경우</a:t>
            </a:r>
            <a:endParaRPr lang="ko-KR" altLang="en-US" sz="1200" dirty="0"/>
          </a:p>
          <a:p>
            <a:r>
              <a:rPr lang="ko-KR" altLang="en-US" dirty="0"/>
              <a:t>당연히 숫자도 </a:t>
            </a:r>
            <a:r>
              <a:rPr lang="en-US" altLang="ko-KR" dirty="0"/>
              <a:t>Key</a:t>
            </a:r>
            <a:r>
              <a:rPr lang="ko-KR" altLang="en-US" dirty="0"/>
              <a:t>가 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A11585-DB25-40EA-85C4-1A09FC41C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4" cy="27781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EF8F173-12BB-40E9-838D-F49E7E81E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379670"/>
            <a:ext cx="8017404" cy="132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8865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딕셔너리</a:t>
            </a:r>
            <a:r>
              <a:rPr lang="en-US" altLang="ko-KR" sz="1400" b="1" dirty="0"/>
              <a:t>(Dictionary) </a:t>
            </a:r>
            <a:r>
              <a:rPr lang="ko-KR" altLang="en-US" sz="1400" b="1" dirty="0"/>
              <a:t>자료형</a:t>
            </a:r>
          </a:p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/>
              <a:t>같은 </a:t>
            </a:r>
            <a:r>
              <a:rPr lang="en-US" altLang="ko-KR" sz="1200" b="1" dirty="0"/>
              <a:t>Key </a:t>
            </a:r>
            <a:r>
              <a:rPr lang="ko-KR" altLang="en-US" sz="1200" b="1" dirty="0"/>
              <a:t>무시</a:t>
            </a:r>
            <a:endParaRPr lang="ko-KR" altLang="en-US" sz="1200" dirty="0"/>
          </a:p>
          <a:p>
            <a:r>
              <a:rPr lang="ko-KR" altLang="en-US" dirty="0"/>
              <a:t>만일 </a:t>
            </a:r>
            <a:r>
              <a:rPr lang="en-US" altLang="ko-KR" dirty="0"/>
              <a:t>Key</a:t>
            </a:r>
            <a:r>
              <a:rPr lang="ko-KR" altLang="en-US" dirty="0"/>
              <a:t>가 같은 요소가 있으면 하나만 남기고 나머지는 무시됩니다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[</a:t>
            </a:r>
            <a:r>
              <a:rPr lang="ko-KR" altLang="en-US" sz="1200" b="1" dirty="0"/>
              <a:t>참고</a:t>
            </a:r>
            <a:r>
              <a:rPr lang="en-US" altLang="ko-KR" sz="1200" b="1" dirty="0"/>
              <a:t>] Key</a:t>
            </a:r>
            <a:r>
              <a:rPr lang="ko-KR" altLang="en-US" sz="1200" b="1" dirty="0"/>
              <a:t>가 될 수 없는 리스트</a:t>
            </a:r>
            <a:endParaRPr lang="ko-KR" altLang="en-US" sz="1200" dirty="0"/>
          </a:p>
          <a:p>
            <a:r>
              <a:rPr lang="ko-KR" altLang="en-US" dirty="0"/>
              <a:t>당연히 </a:t>
            </a:r>
            <a:r>
              <a:rPr lang="en-US" altLang="ko-KR" dirty="0"/>
              <a:t>Key</a:t>
            </a:r>
            <a:r>
              <a:rPr lang="ko-KR" altLang="en-US" dirty="0"/>
              <a:t>는 변경되면 안됩니다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튜플은</a:t>
            </a:r>
            <a:r>
              <a:rPr lang="ko-KR" altLang="en-US" dirty="0"/>
              <a:t> 변경 불가능한 </a:t>
            </a:r>
            <a:r>
              <a:rPr lang="ko-KR" altLang="en-US" dirty="0" err="1"/>
              <a:t>자료형이지만</a:t>
            </a:r>
            <a:r>
              <a:rPr lang="en-US" altLang="ko-KR" dirty="0"/>
              <a:t>, </a:t>
            </a:r>
            <a:r>
              <a:rPr lang="ko-KR" altLang="en-US" b="1" dirty="0"/>
              <a:t>리스트는 변경 가능</a:t>
            </a:r>
            <a:r>
              <a:rPr lang="ko-KR" altLang="en-US" dirty="0"/>
              <a:t>한 </a:t>
            </a:r>
            <a:r>
              <a:rPr lang="ko-KR" altLang="en-US" dirty="0" err="1"/>
              <a:t>자료형입니다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그러므로 리스트는 </a:t>
            </a:r>
            <a:r>
              <a:rPr lang="ko-KR" altLang="en-US" dirty="0" err="1"/>
              <a:t>딕셔너리의</a:t>
            </a:r>
            <a:r>
              <a:rPr lang="ko-KR" altLang="en-US" dirty="0"/>
              <a:t> </a:t>
            </a:r>
            <a:r>
              <a:rPr lang="en-US" altLang="ko-KR" dirty="0"/>
              <a:t>Key</a:t>
            </a:r>
            <a:r>
              <a:rPr lang="ko-KR" altLang="en-US" dirty="0"/>
              <a:t>가 될 수 없습니다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D9A70B-4ECE-4CAA-8CCE-4CCB52CCC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151218"/>
            <a:ext cx="8017404" cy="15917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E4C1028-BBD1-4217-A4A8-492BAE232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3143249"/>
            <a:ext cx="803910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0816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딕셔너리</a:t>
            </a:r>
            <a:r>
              <a:rPr lang="en-US" altLang="ko-KR" sz="1400" b="1" dirty="0"/>
              <a:t>(Dictionary) </a:t>
            </a:r>
            <a:r>
              <a:rPr lang="ko-KR" altLang="en-US" sz="1400" b="1" dirty="0"/>
              <a:t>자료형</a:t>
            </a:r>
          </a:p>
          <a:p>
            <a:pPr marL="0" indent="0">
              <a:buNone/>
            </a:pPr>
            <a:r>
              <a:rPr lang="ko-KR" altLang="en-US" sz="1300" b="1" dirty="0" err="1"/>
              <a:t>딕셔너리로</a:t>
            </a:r>
            <a:r>
              <a:rPr lang="ko-KR" altLang="en-US" sz="1300" b="1" dirty="0"/>
              <a:t> 자료형 변환</a:t>
            </a:r>
          </a:p>
          <a:p>
            <a:r>
              <a:rPr lang="en-US" altLang="ko-KR" b="1" dirty="0" err="1"/>
              <a:t>dict</a:t>
            </a:r>
            <a:r>
              <a:rPr lang="en-US" altLang="ko-KR" b="1" dirty="0"/>
              <a:t>() </a:t>
            </a:r>
            <a:r>
              <a:rPr lang="ko-KR" altLang="en-US" b="1" dirty="0"/>
              <a:t>함수</a:t>
            </a:r>
            <a:r>
              <a:rPr lang="ko-KR" altLang="en-US" dirty="0"/>
              <a:t>를 사용해 </a:t>
            </a:r>
            <a:r>
              <a:rPr lang="en-US" altLang="ko-KR" dirty="0" err="1"/>
              <a:t>Key:Value</a:t>
            </a:r>
            <a:r>
              <a:rPr lang="en-US" altLang="ko-KR" dirty="0"/>
              <a:t> </a:t>
            </a:r>
            <a:r>
              <a:rPr lang="ko-KR" altLang="en-US" dirty="0"/>
              <a:t>형태를 가질 수 있는 자료형을 </a:t>
            </a:r>
            <a:r>
              <a:rPr lang="ko-KR" altLang="en-US" dirty="0" err="1"/>
              <a:t>딕셔너리로</a:t>
            </a:r>
            <a:r>
              <a:rPr lang="ko-KR" altLang="en-US" dirty="0"/>
              <a:t> 변환합니다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대부분 리스트로 </a:t>
            </a:r>
            <a:r>
              <a:rPr lang="ko-KR" altLang="en-US" dirty="0" err="1"/>
              <a:t>딕셔너리를</a:t>
            </a:r>
            <a:r>
              <a:rPr lang="ko-KR" altLang="en-US" dirty="0"/>
              <a:t> 만듭니다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리스트 → </a:t>
            </a:r>
            <a:r>
              <a:rPr lang="ko-KR" altLang="en-US" sz="1200" b="1" dirty="0" err="1"/>
              <a:t>딕셔너리</a:t>
            </a:r>
            <a:r>
              <a:rPr lang="ko-KR" altLang="en-US" sz="1200" b="1" dirty="0"/>
              <a:t> 변환</a:t>
            </a:r>
            <a:endParaRPr lang="ko-KR" altLang="en-US" sz="1200" dirty="0"/>
          </a:p>
          <a:p>
            <a:r>
              <a:rPr lang="en-US" altLang="ko-KR" dirty="0"/>
              <a:t>[Key, Value] </a:t>
            </a:r>
            <a:r>
              <a:rPr lang="ko-KR" altLang="en-US" dirty="0"/>
              <a:t>형태의 요소를 갖는 리스트를 </a:t>
            </a:r>
            <a:r>
              <a:rPr lang="ko-KR" altLang="en-US" dirty="0" err="1"/>
              <a:t>딕셔너리로</a:t>
            </a:r>
            <a:r>
              <a:rPr lang="ko-KR" altLang="en-US" dirty="0"/>
              <a:t> 변환해 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 err="1"/>
              <a:t>튜플</a:t>
            </a:r>
            <a:r>
              <a:rPr lang="ko-KR" altLang="en-US" sz="1200" b="1" dirty="0"/>
              <a:t> → </a:t>
            </a:r>
            <a:r>
              <a:rPr lang="ko-KR" altLang="en-US" sz="1200" b="1" dirty="0" err="1"/>
              <a:t>딕셔너리</a:t>
            </a:r>
            <a:r>
              <a:rPr lang="ko-KR" altLang="en-US" sz="1200" b="1" dirty="0"/>
              <a:t> 변환</a:t>
            </a:r>
            <a:endParaRPr lang="ko-KR" altLang="en-US" sz="1200" dirty="0"/>
          </a:p>
          <a:p>
            <a:r>
              <a:rPr lang="ko-KR" altLang="en-US" dirty="0"/>
              <a:t>당연히 </a:t>
            </a:r>
            <a:r>
              <a:rPr lang="ko-KR" altLang="en-US" dirty="0" err="1"/>
              <a:t>튜플을</a:t>
            </a:r>
            <a:r>
              <a:rPr lang="ko-KR" altLang="en-US" dirty="0"/>
              <a:t> </a:t>
            </a:r>
            <a:r>
              <a:rPr lang="ko-KR" altLang="en-US" dirty="0" err="1"/>
              <a:t>딕셔너리로</a:t>
            </a:r>
            <a:r>
              <a:rPr lang="ko-KR" altLang="en-US" dirty="0"/>
              <a:t> 변환할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ED43F7-719F-40ED-9C92-0EC4F1316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2391196"/>
            <a:ext cx="8017405" cy="17215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987932F-8E6F-4A0D-96D8-2F77E7F30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4332007"/>
            <a:ext cx="8017405" cy="175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899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print()</a:t>
            </a:r>
            <a:r>
              <a:rPr lang="ko-KR" altLang="en-US" dirty="0"/>
              <a:t> 함수 연습문제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FFCBB5-4EC4-4ABF-ABED-3F837DDD2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06" y="1113572"/>
            <a:ext cx="7251346" cy="34575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6AB059-27AD-4E54-A69D-255788AFF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949" y="2014004"/>
            <a:ext cx="7251345" cy="365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35804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조회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딕셔너리</a:t>
            </a:r>
            <a:r>
              <a:rPr lang="en-US" altLang="ko-KR" sz="1400" b="1" dirty="0"/>
              <a:t>(Dictionary) </a:t>
            </a:r>
            <a:r>
              <a:rPr lang="ko-KR" altLang="en-US" sz="1400" b="1" dirty="0"/>
              <a:t>자료형</a:t>
            </a:r>
          </a:p>
          <a:p>
            <a:pPr marL="0" indent="0">
              <a:buNone/>
            </a:pPr>
            <a:r>
              <a:rPr lang="ko-KR" altLang="en-US" sz="1400" b="1" dirty="0" err="1"/>
              <a:t>딕셔너리</a:t>
            </a:r>
            <a:r>
              <a:rPr lang="ko-KR" altLang="en-US" sz="1400" b="1" dirty="0"/>
              <a:t> 조회</a:t>
            </a:r>
          </a:p>
          <a:p>
            <a:r>
              <a:rPr lang="ko-KR" altLang="en-US" dirty="0" err="1"/>
              <a:t>딕셔너리는</a:t>
            </a:r>
            <a:r>
              <a:rPr lang="ko-KR" altLang="en-US" dirty="0"/>
              <a:t> 요소 순서가 없으므로 인덱싱과 </a:t>
            </a:r>
            <a:r>
              <a:rPr lang="ko-KR" altLang="en-US" dirty="0" err="1"/>
              <a:t>슬라이싱을</a:t>
            </a:r>
            <a:r>
              <a:rPr lang="ko-KR" altLang="en-US" dirty="0"/>
              <a:t> 할 수 없습니다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Key</a:t>
            </a:r>
            <a:r>
              <a:rPr lang="ko-KR" altLang="en-US" b="1" dirty="0"/>
              <a:t>를 사용해 </a:t>
            </a:r>
            <a:r>
              <a:rPr lang="en-US" altLang="ko-KR" b="1" dirty="0"/>
              <a:t>Value</a:t>
            </a:r>
            <a:r>
              <a:rPr lang="ko-KR" altLang="en-US" b="1" dirty="0"/>
              <a:t>를 찾는 방식으로 조회합니다</a:t>
            </a:r>
            <a:r>
              <a:rPr lang="en-US" altLang="ko-KR" b="1" dirty="0"/>
              <a:t>.</a:t>
            </a:r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b="1" dirty="0"/>
              <a:t>in</a:t>
            </a:r>
            <a:r>
              <a:rPr lang="ko-KR" altLang="en-US" dirty="0"/>
              <a:t> 연산자를 사용해 해당 </a:t>
            </a:r>
            <a:r>
              <a:rPr lang="en-US" altLang="ko-KR" dirty="0"/>
              <a:t>key</a:t>
            </a:r>
            <a:r>
              <a:rPr lang="ko-KR" altLang="en-US" dirty="0"/>
              <a:t>가 있는지 확인할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49DD57-6BC2-4DD2-AF5E-CD9080CE9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1151218"/>
            <a:ext cx="8017405" cy="33948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5F0FA5-9B00-4ACA-8772-FB3BE1C08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4910667"/>
            <a:ext cx="8017405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6168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조회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4B170A6-9D34-485C-BEAE-E0301648F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10143188" cy="4359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8692ED-A6A7-4B3E-8653-B551CAA77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34" y="3689484"/>
            <a:ext cx="8205962" cy="239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6571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변경</a:t>
            </a:r>
            <a:r>
              <a:rPr lang="en-US" altLang="ko-KR" dirty="0"/>
              <a:t>, </a:t>
            </a:r>
            <a:r>
              <a:rPr lang="ko-KR" altLang="en-US" dirty="0"/>
              <a:t>추가와 삭제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딕셔너리</a:t>
            </a:r>
            <a:r>
              <a:rPr lang="en-US" altLang="ko-KR" sz="1400" b="1" dirty="0"/>
              <a:t>(Dictionary) </a:t>
            </a:r>
            <a:r>
              <a:rPr lang="ko-KR" altLang="en-US" sz="1400" b="1" dirty="0"/>
              <a:t>자료형</a:t>
            </a:r>
          </a:p>
          <a:p>
            <a:pPr marL="0" indent="0">
              <a:buNone/>
            </a:pPr>
            <a:r>
              <a:rPr lang="ko-KR" altLang="en-US" sz="1300" b="1" dirty="0" err="1"/>
              <a:t>딕셔너리</a:t>
            </a:r>
            <a:r>
              <a:rPr lang="ko-KR" altLang="en-US" sz="1300" b="1" dirty="0"/>
              <a:t> 변경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추가와 삭제</a:t>
            </a:r>
          </a:p>
          <a:p>
            <a:r>
              <a:rPr lang="ko-KR" altLang="en-US" dirty="0"/>
              <a:t>인덱스 대신 </a:t>
            </a:r>
            <a:r>
              <a:rPr lang="en-US" altLang="ko-KR" dirty="0"/>
              <a:t>Key</a:t>
            </a:r>
            <a:r>
              <a:rPr lang="ko-KR" altLang="en-US" dirty="0"/>
              <a:t>로 찾아 변경한다는 것 외에는 리스트와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변경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추가</a:t>
            </a:r>
            <a:endParaRPr lang="en-US" altLang="ko-KR" sz="12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없는 </a:t>
            </a:r>
            <a:r>
              <a:rPr lang="en-US" altLang="ko-KR" dirty="0"/>
              <a:t>Key</a:t>
            </a:r>
            <a:r>
              <a:rPr lang="ko-KR" altLang="en-US" dirty="0"/>
              <a:t>로 변경하면 </a:t>
            </a:r>
            <a:r>
              <a:rPr lang="en-US" altLang="ko-KR" dirty="0" err="1"/>
              <a:t>Key:Value</a:t>
            </a:r>
            <a:r>
              <a:rPr lang="en-US" altLang="ko-KR" dirty="0"/>
              <a:t> </a:t>
            </a:r>
            <a:r>
              <a:rPr lang="ko-KR" altLang="en-US" dirty="0"/>
              <a:t>형태로 추가됩니다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55B882-7B55-46D2-927F-656754809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2032788"/>
            <a:ext cx="8017404" cy="19329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7E92B8D-0D86-4E27-8527-95FAF691E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352424"/>
            <a:ext cx="8017404" cy="149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60937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변경</a:t>
            </a:r>
            <a:r>
              <a:rPr lang="en-US" altLang="ko-KR" dirty="0"/>
              <a:t>, </a:t>
            </a:r>
            <a:r>
              <a:rPr lang="ko-KR" altLang="en-US" dirty="0"/>
              <a:t>추가와 삭제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딕셔너리</a:t>
            </a:r>
            <a:r>
              <a:rPr lang="en-US" altLang="ko-KR" sz="1400" b="1" dirty="0"/>
              <a:t>(Dictionary) </a:t>
            </a:r>
            <a:r>
              <a:rPr lang="ko-KR" altLang="en-US" sz="1400" b="1" dirty="0"/>
              <a:t>자료형</a:t>
            </a:r>
          </a:p>
          <a:p>
            <a:pPr marL="0" indent="0">
              <a:buNone/>
            </a:pPr>
            <a:r>
              <a:rPr lang="en-US" altLang="ko-KR" sz="1300" b="1" dirty="0"/>
              <a:t>2) </a:t>
            </a:r>
            <a:r>
              <a:rPr lang="ko-KR" altLang="en-US" sz="1300" b="1" dirty="0"/>
              <a:t>삭제</a:t>
            </a: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400" dirty="0"/>
          </a:p>
          <a:p>
            <a:r>
              <a:rPr lang="en-US" altLang="ko-KR" b="1" dirty="0"/>
              <a:t>del</a:t>
            </a:r>
            <a:r>
              <a:rPr lang="ko-KR" altLang="en-US" dirty="0"/>
              <a:t> 문으로 </a:t>
            </a:r>
            <a:r>
              <a:rPr lang="en-US" altLang="ko-KR" dirty="0"/>
              <a:t>Key</a:t>
            </a:r>
            <a:r>
              <a:rPr lang="ko-KR" altLang="en-US" dirty="0"/>
              <a:t>를 지정해 해당 요소를 삭제합니다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b="1" dirty="0"/>
              <a:t>pop()</a:t>
            </a:r>
            <a:r>
              <a:rPr lang="ko-KR" altLang="en-US" dirty="0"/>
              <a:t> 메서드를 사용하면 </a:t>
            </a:r>
            <a:r>
              <a:rPr lang="en-US" altLang="ko-KR" dirty="0"/>
              <a:t>Key</a:t>
            </a:r>
            <a:r>
              <a:rPr lang="ko-KR" altLang="en-US" dirty="0"/>
              <a:t>를 지정해 요소를 삭제할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삭제된 요소의 </a:t>
            </a:r>
            <a:r>
              <a:rPr lang="en-US" altLang="ko-KR" dirty="0"/>
              <a:t>Value</a:t>
            </a:r>
            <a:r>
              <a:rPr lang="ko-KR" altLang="en-US" dirty="0"/>
              <a:t>를 </a:t>
            </a:r>
            <a:r>
              <a:rPr lang="ko-KR" altLang="en-US" dirty="0" err="1"/>
              <a:t>반환받습니다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C20A1E-2CD8-4752-AEB5-60C617F3A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2920048"/>
            <a:ext cx="8017404" cy="13554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F0E8D3-6A62-4060-B59A-9811AA7B0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1295300"/>
            <a:ext cx="8039100" cy="11334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514629A-9A36-4EFD-80E8-184719D18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508449"/>
            <a:ext cx="8017404" cy="159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34236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변경</a:t>
            </a:r>
            <a:r>
              <a:rPr lang="en-US" altLang="ko-KR" dirty="0"/>
              <a:t>, </a:t>
            </a:r>
            <a:r>
              <a:rPr lang="ko-KR" altLang="en-US" dirty="0"/>
              <a:t>추가와 삭제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딕셔너리</a:t>
            </a:r>
            <a:r>
              <a:rPr lang="en-US" altLang="ko-KR" sz="1400" b="1" dirty="0"/>
              <a:t>(Dictionary) </a:t>
            </a:r>
            <a:r>
              <a:rPr lang="ko-KR" altLang="en-US" sz="1400" b="1" dirty="0"/>
              <a:t>자료형</a:t>
            </a:r>
          </a:p>
          <a:p>
            <a:r>
              <a:rPr lang="en-US" altLang="ko-KR" b="1" dirty="0" err="1"/>
              <a:t>popitem</a:t>
            </a:r>
            <a:r>
              <a:rPr lang="en-US" altLang="ko-KR" b="1" dirty="0"/>
              <a:t>()</a:t>
            </a:r>
            <a:r>
              <a:rPr lang="ko-KR" altLang="en-US" dirty="0"/>
              <a:t> 메서드로 </a:t>
            </a:r>
            <a:r>
              <a:rPr lang="en-US" altLang="ko-KR" dirty="0"/>
              <a:t>Key </a:t>
            </a:r>
            <a:r>
              <a:rPr lang="ko-KR" altLang="en-US" dirty="0"/>
              <a:t>지정 없이 마지막 요소를 하나씩 삭제할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삭제된 요소의 </a:t>
            </a:r>
            <a:r>
              <a:rPr lang="en-US" altLang="ko-KR" dirty="0"/>
              <a:t>key</a:t>
            </a:r>
            <a:r>
              <a:rPr lang="ko-KR" altLang="en-US" dirty="0"/>
              <a:t>와 </a:t>
            </a:r>
            <a:r>
              <a:rPr lang="en-US" altLang="ko-KR" dirty="0"/>
              <a:t>Value</a:t>
            </a:r>
            <a:r>
              <a:rPr lang="ko-KR" altLang="en-US" dirty="0"/>
              <a:t>를 </a:t>
            </a:r>
            <a:r>
              <a:rPr lang="ko-KR" altLang="en-US" dirty="0" err="1"/>
              <a:t>튜플</a:t>
            </a:r>
            <a:r>
              <a:rPr lang="ko-KR" altLang="en-US" dirty="0"/>
              <a:t> 형태로 </a:t>
            </a:r>
            <a:r>
              <a:rPr lang="ko-KR" altLang="en-US" dirty="0" err="1"/>
              <a:t>반환받습니다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모든 요소 삭제는 </a:t>
            </a:r>
            <a:r>
              <a:rPr lang="ko-KR" altLang="en-US" b="1" dirty="0" err="1"/>
              <a:t>딕셔너리</a:t>
            </a:r>
            <a:r>
              <a:rPr lang="ko-KR" altLang="en-US" b="1" dirty="0"/>
              <a:t> </a:t>
            </a:r>
            <a:r>
              <a:rPr lang="en-US" altLang="ko-KR" b="1" dirty="0"/>
              <a:t>= { }</a:t>
            </a:r>
            <a:r>
              <a:rPr lang="ko-KR" altLang="en-US" dirty="0"/>
              <a:t> 형태로 수행합니다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464CCC7-2D8D-462A-AA2F-460FC7A6A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5" cy="16001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7D44D3E-5FF2-409C-8008-F91B83CB7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720" y="3159452"/>
            <a:ext cx="8017405" cy="128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2885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관련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딕셔너리</a:t>
            </a:r>
            <a:r>
              <a:rPr lang="en-US" altLang="ko-KR" sz="1400" b="1" dirty="0"/>
              <a:t>(Dictionary) </a:t>
            </a:r>
            <a:r>
              <a:rPr lang="ko-KR" altLang="en-US" sz="1400" b="1" dirty="0"/>
              <a:t>자료형</a:t>
            </a:r>
          </a:p>
          <a:p>
            <a:pPr marL="0" indent="0">
              <a:buNone/>
            </a:pPr>
            <a:r>
              <a:rPr lang="ko-KR" altLang="en-US" sz="1300" b="1" dirty="0" err="1"/>
              <a:t>딕셔너리</a:t>
            </a:r>
            <a:r>
              <a:rPr lang="ko-KR" altLang="en-US" sz="1300" b="1" dirty="0"/>
              <a:t> 관련 메서드</a:t>
            </a:r>
          </a:p>
          <a:p>
            <a:r>
              <a:rPr lang="ko-KR" altLang="en-US" dirty="0" err="1"/>
              <a:t>딕셔너리</a:t>
            </a:r>
            <a:r>
              <a:rPr lang="ko-KR" altLang="en-US" dirty="0"/>
              <a:t> 관련 메서드를 살펴봅니다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Key </a:t>
            </a:r>
            <a:r>
              <a:rPr lang="ko-KR" altLang="en-US" sz="1200" b="1" dirty="0"/>
              <a:t>확인</a:t>
            </a:r>
            <a:endParaRPr lang="ko-KR" altLang="en-US" sz="1200" dirty="0"/>
          </a:p>
          <a:p>
            <a:r>
              <a:rPr lang="en-US" altLang="ko-KR" b="1" dirty="0"/>
              <a:t>keys()</a:t>
            </a:r>
            <a:r>
              <a:rPr lang="ko-KR" altLang="en-US" dirty="0"/>
              <a:t> 메서드를 사용해 </a:t>
            </a:r>
            <a:r>
              <a:rPr lang="en-US" altLang="ko-KR" dirty="0"/>
              <a:t>Key </a:t>
            </a:r>
            <a:r>
              <a:rPr lang="ko-KR" altLang="en-US" dirty="0"/>
              <a:t>정보를 확인합니다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모든 </a:t>
            </a:r>
            <a:r>
              <a:rPr lang="en-US" altLang="ko-KR" dirty="0"/>
              <a:t>Key</a:t>
            </a:r>
            <a:r>
              <a:rPr lang="ko-KR" altLang="en-US" dirty="0"/>
              <a:t>를 요소로 갖는 </a:t>
            </a:r>
            <a:r>
              <a:rPr lang="en-US" altLang="ko-KR" dirty="0" err="1"/>
              <a:t>dict_keys</a:t>
            </a:r>
            <a:r>
              <a:rPr lang="en-US" altLang="ko-KR" dirty="0"/>
              <a:t> </a:t>
            </a:r>
            <a:r>
              <a:rPr lang="ko-KR" altLang="en-US" dirty="0"/>
              <a:t>개체를 반환합니다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Value </a:t>
            </a:r>
            <a:r>
              <a:rPr lang="ko-KR" altLang="en-US" sz="1200" b="1" dirty="0"/>
              <a:t>확인</a:t>
            </a:r>
            <a:endParaRPr lang="ko-KR" altLang="en-US" sz="1200" dirty="0"/>
          </a:p>
          <a:p>
            <a:r>
              <a:rPr lang="en-US" altLang="ko-KR" b="1" dirty="0"/>
              <a:t>values()</a:t>
            </a:r>
            <a:r>
              <a:rPr lang="ko-KR" altLang="en-US" dirty="0"/>
              <a:t> 메서드를 사용해 </a:t>
            </a:r>
            <a:r>
              <a:rPr lang="en-US" altLang="ko-KR" dirty="0"/>
              <a:t>Value </a:t>
            </a:r>
            <a:r>
              <a:rPr lang="ko-KR" altLang="en-US" dirty="0"/>
              <a:t>정보를 확인합니다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모든 </a:t>
            </a:r>
            <a:r>
              <a:rPr lang="en-US" altLang="ko-KR" dirty="0"/>
              <a:t>Value</a:t>
            </a:r>
            <a:r>
              <a:rPr lang="ko-KR" altLang="en-US" dirty="0"/>
              <a:t>를 요소로 갖는 </a:t>
            </a:r>
            <a:r>
              <a:rPr lang="en-US" altLang="ko-KR" dirty="0" err="1"/>
              <a:t>dict_values</a:t>
            </a:r>
            <a:r>
              <a:rPr lang="en-US" altLang="ko-KR" dirty="0"/>
              <a:t> </a:t>
            </a:r>
            <a:r>
              <a:rPr lang="ko-KR" altLang="en-US" dirty="0"/>
              <a:t>개체를 반환합니다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631DD6D-DA3B-432B-8451-6A79FEDF9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595276"/>
            <a:ext cx="8017404" cy="247776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F835404-4458-425C-9C06-E76F9AA97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383095"/>
            <a:ext cx="8017404" cy="150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3869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관련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딕셔너리</a:t>
            </a:r>
            <a:r>
              <a:rPr lang="en-US" altLang="ko-KR" sz="1400" b="1" dirty="0"/>
              <a:t>(Dictionary) </a:t>
            </a:r>
            <a:r>
              <a:rPr lang="ko-KR" altLang="en-US" sz="1400" b="1" dirty="0"/>
              <a:t>자료형</a:t>
            </a:r>
          </a:p>
          <a:p>
            <a:pPr marL="0" indent="0">
              <a:buNone/>
            </a:pPr>
            <a:r>
              <a:rPr lang="en-US" altLang="ko-KR" sz="1200" b="1" dirty="0"/>
              <a:t>3) Key, Value </a:t>
            </a:r>
            <a:r>
              <a:rPr lang="ko-KR" altLang="en-US" sz="1200" b="1" dirty="0"/>
              <a:t>확인</a:t>
            </a:r>
            <a:endParaRPr lang="ko-KR" altLang="en-US" sz="1200" dirty="0"/>
          </a:p>
          <a:p>
            <a:r>
              <a:rPr lang="en-US" altLang="ko-KR" b="1" dirty="0"/>
              <a:t>items()</a:t>
            </a:r>
            <a:r>
              <a:rPr lang="ko-KR" altLang="en-US" dirty="0"/>
              <a:t> 메서드를 사용해 </a:t>
            </a:r>
            <a:r>
              <a:rPr lang="en-US" altLang="ko-KR" dirty="0"/>
              <a:t>Key</a:t>
            </a:r>
            <a:r>
              <a:rPr lang="ko-KR" altLang="en-US" dirty="0"/>
              <a:t>와 </a:t>
            </a:r>
            <a:r>
              <a:rPr lang="en-US" altLang="ko-KR" dirty="0"/>
              <a:t>Value </a:t>
            </a:r>
            <a:r>
              <a:rPr lang="ko-KR" altLang="en-US" dirty="0"/>
              <a:t>정보를 확인합니다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모든 </a:t>
            </a:r>
            <a:r>
              <a:rPr lang="en-US" altLang="ko-KR" dirty="0"/>
              <a:t>key</a:t>
            </a:r>
            <a:r>
              <a:rPr lang="ko-KR" altLang="en-US" dirty="0"/>
              <a:t>와 </a:t>
            </a:r>
            <a:r>
              <a:rPr lang="en-US" altLang="ko-KR" dirty="0"/>
              <a:t>value</a:t>
            </a:r>
            <a:r>
              <a:rPr lang="ko-KR" altLang="en-US" dirty="0"/>
              <a:t>를 </a:t>
            </a:r>
            <a:r>
              <a:rPr lang="en-US" altLang="ko-KR" dirty="0"/>
              <a:t>(key, value) </a:t>
            </a:r>
            <a:r>
              <a:rPr lang="ko-KR" altLang="en-US" dirty="0"/>
              <a:t>형태로 갖는 </a:t>
            </a:r>
            <a:r>
              <a:rPr lang="en-US" altLang="ko-KR" dirty="0" err="1"/>
              <a:t>dict_items</a:t>
            </a:r>
            <a:r>
              <a:rPr lang="en-US" altLang="ko-KR" dirty="0"/>
              <a:t> </a:t>
            </a:r>
            <a:r>
              <a:rPr lang="ko-KR" altLang="en-US" dirty="0"/>
              <a:t>개체를 반환합니다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/>
              <a:t>모든 요소 삭제</a:t>
            </a:r>
            <a:endParaRPr lang="ko-KR" altLang="en-US" sz="1200" dirty="0"/>
          </a:p>
          <a:p>
            <a:r>
              <a:rPr lang="en-US" altLang="ko-KR" b="1" dirty="0"/>
              <a:t>clear()</a:t>
            </a:r>
            <a:r>
              <a:rPr lang="ko-KR" altLang="en-US" dirty="0"/>
              <a:t> 메서드를 사용해 모든 요소를 삭제합니다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5) </a:t>
            </a:r>
            <a:r>
              <a:rPr lang="ko-KR" altLang="en-US" sz="1200" b="1" dirty="0"/>
              <a:t>찾기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없을 때 대신할 값 지정</a:t>
            </a:r>
            <a:r>
              <a:rPr lang="en-US" altLang="ko-KR" sz="1200" b="1" dirty="0"/>
              <a:t>)</a:t>
            </a:r>
            <a:endParaRPr lang="ko-KR" altLang="en-US" sz="1200" dirty="0"/>
          </a:p>
          <a:p>
            <a:r>
              <a:rPr lang="en-US" altLang="ko-KR" b="1" dirty="0"/>
              <a:t>get()</a:t>
            </a:r>
            <a:r>
              <a:rPr lang="ko-KR" altLang="en-US" dirty="0"/>
              <a:t> 메서드를 사용해 </a:t>
            </a:r>
            <a:r>
              <a:rPr lang="en-US" altLang="ko-KR" dirty="0"/>
              <a:t>Key</a:t>
            </a:r>
            <a:r>
              <a:rPr lang="ko-KR" altLang="en-US" dirty="0"/>
              <a:t>를 지정해 </a:t>
            </a:r>
            <a:r>
              <a:rPr lang="en-US" altLang="ko-KR" dirty="0"/>
              <a:t>Value</a:t>
            </a:r>
            <a:r>
              <a:rPr lang="ko-KR" altLang="en-US" dirty="0"/>
              <a:t>를 찾을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Key</a:t>
            </a:r>
            <a:r>
              <a:rPr lang="ko-KR" altLang="en-US" dirty="0"/>
              <a:t>로 </a:t>
            </a:r>
            <a:r>
              <a:rPr lang="en-US" altLang="ko-KR" dirty="0"/>
              <a:t>Value</a:t>
            </a:r>
            <a:r>
              <a:rPr lang="ko-KR" altLang="en-US" dirty="0"/>
              <a:t>를 찾을 수 없을 때 대신 반환할 값을 지정할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650F7F-58B8-4944-93D0-D29B2F18A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836" y="1151218"/>
            <a:ext cx="8017404" cy="14114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DAC6D7-43F4-4682-B5EE-89D34AC4E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2747395"/>
            <a:ext cx="8017404" cy="15098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86D5E7-8C5E-4556-828C-D6C39905C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326467"/>
            <a:ext cx="8017404" cy="231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3493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관련 메서드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D0831C-320D-49CF-A9CF-A1CA81D9C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02" y="1113571"/>
            <a:ext cx="7926147" cy="38732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17BC1B6-CFCE-4334-ADAF-6A09155FD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392" y="2750398"/>
            <a:ext cx="8389408" cy="333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2445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관련 메서드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E4482E5-E569-44DB-8009-9816C6B07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05" y="1113572"/>
            <a:ext cx="7972425" cy="36671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7060433-70FB-4358-93FA-48D911C3A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466" y="3361268"/>
            <a:ext cx="8366829" cy="305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6635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3C0CD5-578F-452E-A08C-AF8A2694D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7951962" cy="36033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C008B58-BCC0-4C51-BD24-5ADB4DE95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759" y="1440222"/>
            <a:ext cx="7371886" cy="33265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B2F180-421D-4F0E-B80F-B00D3D3B6B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402" y="4867791"/>
            <a:ext cx="8408865" cy="157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33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비교 연산자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비교 연산자</a:t>
            </a:r>
            <a:r>
              <a:rPr lang="en-US" altLang="ko-KR" sz="1400" b="1" dirty="0"/>
              <a:t>(Comparison Operators)</a:t>
            </a:r>
          </a:p>
          <a:p>
            <a:r>
              <a:rPr lang="ko-KR" altLang="en-US" dirty="0"/>
              <a:t>값이나 변수 또는 연산 결과 등의 크기를 비교하는 연산자를 비교 연산자라고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= </a:t>
            </a:r>
            <a:r>
              <a:rPr lang="ko-KR" altLang="en-US" dirty="0"/>
              <a:t>는 값을 대입하는 연산자이며</a:t>
            </a:r>
            <a:r>
              <a:rPr lang="en-US" altLang="ko-KR" dirty="0"/>
              <a:t>, '</a:t>
            </a:r>
            <a:r>
              <a:rPr lang="ko-KR" altLang="en-US" dirty="0"/>
              <a:t>같다</a:t>
            </a:r>
            <a:r>
              <a:rPr lang="en-US" altLang="ko-KR" dirty="0"/>
              <a:t>' </a:t>
            </a:r>
            <a:r>
              <a:rPr lang="ko-KR" altLang="en-US" dirty="0"/>
              <a:t>비교는 </a:t>
            </a:r>
            <a:r>
              <a:rPr lang="en-US" altLang="ko-KR" b="1" dirty="0"/>
              <a:t>==</a:t>
            </a:r>
            <a:r>
              <a:rPr lang="ko-KR" altLang="en-US" dirty="0"/>
              <a:t> 연산자를 사용합니다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'</a:t>
            </a:r>
            <a:r>
              <a:rPr lang="ko-KR" altLang="en-US" dirty="0"/>
              <a:t>같지않다</a:t>
            </a:r>
            <a:r>
              <a:rPr lang="en-US" altLang="ko-KR" dirty="0"/>
              <a:t>' </a:t>
            </a:r>
            <a:r>
              <a:rPr lang="ko-KR" altLang="en-US" dirty="0"/>
              <a:t>비교는 </a:t>
            </a:r>
            <a:r>
              <a:rPr lang="en-US" altLang="ko-KR" dirty="0"/>
              <a:t>&lt;&gt; </a:t>
            </a:r>
            <a:r>
              <a:rPr lang="ko-KR" altLang="en-US" dirty="0"/>
              <a:t>가 아닌 </a:t>
            </a:r>
            <a:r>
              <a:rPr lang="en-US" altLang="ko-KR" b="1" dirty="0"/>
              <a:t>!=</a:t>
            </a:r>
            <a:r>
              <a:rPr lang="ko-KR" altLang="en-US" dirty="0"/>
              <a:t> 을 사용해야 함을 기억하세요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Python</a:t>
            </a:r>
            <a:r>
              <a:rPr lang="ko-KR" altLang="en-US" dirty="0"/>
              <a:t>은 문자의 </a:t>
            </a:r>
            <a:r>
              <a:rPr lang="ko-KR" altLang="en-US" b="1" dirty="0"/>
              <a:t>대문자와 소문자를 구분</a:t>
            </a:r>
            <a:r>
              <a:rPr lang="ko-KR" altLang="en-US" dirty="0"/>
              <a:t>하여 비교하니 주의하세요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비교 연산의 결과는 </a:t>
            </a:r>
            <a:r>
              <a:rPr lang="en-US" altLang="ko-KR" b="1" dirty="0"/>
              <a:t>True</a:t>
            </a:r>
            <a:r>
              <a:rPr lang="ko-KR" altLang="en-US" dirty="0"/>
              <a:t> 아니면 </a:t>
            </a:r>
            <a:r>
              <a:rPr lang="en-US" altLang="ko-KR" b="1" dirty="0"/>
              <a:t>False</a:t>
            </a:r>
            <a:r>
              <a:rPr lang="ko-KR" altLang="en-US" dirty="0"/>
              <a:t> 가 됩니다</a:t>
            </a:r>
            <a:r>
              <a:rPr lang="en-US" altLang="ko-KR" dirty="0"/>
              <a:t>(true, false</a:t>
            </a:r>
            <a:r>
              <a:rPr lang="ko-KR" altLang="en-US" dirty="0"/>
              <a:t>가 아닌</a:t>
            </a:r>
            <a:r>
              <a:rPr lang="en-US" altLang="ko-KR" dirty="0"/>
              <a:t>, True, False </a:t>
            </a:r>
            <a:r>
              <a:rPr lang="ko-KR" altLang="en-US" dirty="0"/>
              <a:t>임</a:t>
            </a:r>
            <a:r>
              <a:rPr lang="en-US" altLang="ko-KR" dirty="0"/>
              <a:t>).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6EB8B2-470D-45CF-A0E5-EB2DCA2D0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35913"/>
            <a:ext cx="8017404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3933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428A86F-2516-4231-9C5F-B45E8CB41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3"/>
            <a:ext cx="8908695" cy="38851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DB571ED-989A-460E-B85E-E906610CD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068" y="3989290"/>
            <a:ext cx="8089066" cy="246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4308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0B17FFD-EA39-46FA-9FA7-9DAF40625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13572"/>
            <a:ext cx="9332028" cy="36963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06A63F7-BE62-476F-B0BF-732FF66D2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041" y="2810310"/>
            <a:ext cx="751902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9507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111137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딕셔너리</a:t>
            </a:r>
            <a:r>
              <a:rPr lang="en-US" altLang="ko-KR" sz="1400" b="1" dirty="0"/>
              <a:t>(Dictionary) </a:t>
            </a:r>
            <a:r>
              <a:rPr lang="ko-KR" altLang="en-US" sz="1400" b="1" dirty="0"/>
              <a:t>자료형</a:t>
            </a:r>
          </a:p>
          <a:p>
            <a:r>
              <a:rPr lang="ko-KR" altLang="en-US" dirty="0" err="1"/>
              <a:t>딕셔너리는</a:t>
            </a:r>
            <a:r>
              <a:rPr lang="ko-KR" altLang="en-US" dirty="0"/>
              <a:t> 집합과 마찬가지로 </a:t>
            </a:r>
            <a:r>
              <a:rPr lang="ko-KR" altLang="en-US" b="1" dirty="0"/>
              <a:t>중괄호</a:t>
            </a:r>
            <a:r>
              <a:rPr lang="en-US" altLang="ko-KR" b="1" dirty="0"/>
              <a:t>({ })</a:t>
            </a:r>
            <a:r>
              <a:rPr lang="ko-KR" altLang="en-US" dirty="0"/>
              <a:t> 를 사용해 선언합니다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</a:t>
            </a:r>
            <a:r>
              <a:rPr lang="en-US" altLang="ko-KR" dirty="0"/>
              <a:t>{Key1: Value1, Key2: Value2, Key3: Value3}</a:t>
            </a:r>
            <a:r>
              <a:rPr lang="ko-KR" altLang="en-US" dirty="0"/>
              <a:t>의 형태를 가지므로 집합과 구분됩니다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딕셔너리는</a:t>
            </a:r>
            <a:r>
              <a:rPr lang="ko-KR" altLang="en-US" dirty="0"/>
              <a:t> 순서의 의미가 없으며</a:t>
            </a:r>
            <a:r>
              <a:rPr lang="en-US" altLang="ko-KR" dirty="0"/>
              <a:t>, </a:t>
            </a:r>
            <a:r>
              <a:rPr lang="ko-KR" altLang="en-US" b="1" dirty="0"/>
              <a:t>키</a:t>
            </a:r>
            <a:r>
              <a:rPr lang="en-US" altLang="ko-KR" b="1" dirty="0"/>
              <a:t>(Key)</a:t>
            </a:r>
            <a:r>
              <a:rPr lang="ko-KR" altLang="en-US" b="1" dirty="0"/>
              <a:t>를 사용해 값</a:t>
            </a:r>
            <a:r>
              <a:rPr lang="en-US" altLang="ko-KR" b="1" dirty="0"/>
              <a:t>(Value)</a:t>
            </a:r>
            <a:r>
              <a:rPr lang="ko-KR" altLang="en-US" b="1" dirty="0"/>
              <a:t>을 확인합니다</a:t>
            </a:r>
            <a:r>
              <a:rPr lang="en-US" altLang="ko-KR" b="1" dirty="0"/>
              <a:t>.</a:t>
            </a:r>
            <a:endParaRPr lang="ko-KR" altLang="en-US" dirty="0"/>
          </a:p>
          <a:p>
            <a:r>
              <a:rPr lang="ko-KR" altLang="en-US" dirty="0"/>
              <a:t>리스트와 더불어 많이 사용되는 </a:t>
            </a:r>
            <a:r>
              <a:rPr lang="ko-KR" altLang="en-US" dirty="0" err="1"/>
              <a:t>자료형입니다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sz="1300" b="1" dirty="0" err="1"/>
              <a:t>딕셔너리</a:t>
            </a:r>
            <a:r>
              <a:rPr lang="ko-KR" altLang="en-US" sz="1300" b="1" dirty="0"/>
              <a:t> 만들기</a:t>
            </a:r>
            <a:endParaRPr lang="en-US" altLang="ko-KR" sz="1300" b="1" dirty="0"/>
          </a:p>
          <a:p>
            <a:pPr marL="0" indent="0">
              <a:buNone/>
            </a:pPr>
            <a:r>
              <a:rPr lang="ko-KR" altLang="en-US" sz="1300" b="1" dirty="0" err="1"/>
              <a:t>딕셔너리</a:t>
            </a:r>
            <a:r>
              <a:rPr lang="ko-KR" altLang="en-US" sz="1300" b="1" dirty="0"/>
              <a:t> 직접 만들기</a:t>
            </a:r>
            <a:endParaRPr lang="en-US" altLang="ko-KR" sz="1300" b="1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일정한 정보를 갖는 </a:t>
            </a:r>
            <a:r>
              <a:rPr lang="ko-KR" altLang="en-US" sz="1200" b="1" dirty="0" err="1"/>
              <a:t>딕셔너리</a:t>
            </a:r>
            <a:endParaRPr lang="ko-KR" altLang="en-US" sz="1200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393912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169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비교 연산자 연습문제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7635171" y="5364492"/>
            <a:ext cx="3481563" cy="6163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900" dirty="0">
                <a:solidFill>
                  <a:srgbClr val="FF0000"/>
                </a:solidFill>
              </a:rPr>
              <a:t>※  </a:t>
            </a:r>
            <a:r>
              <a:rPr lang="ko-KR" altLang="en-US" sz="900" dirty="0">
                <a:solidFill>
                  <a:srgbClr val="FF0000"/>
                </a:solidFill>
              </a:rPr>
              <a:t>아스키 코드에 의해 </a:t>
            </a:r>
            <a:r>
              <a:rPr lang="en-US" altLang="ko-KR" sz="900" dirty="0">
                <a:solidFill>
                  <a:srgbClr val="FF0000"/>
                </a:solidFill>
              </a:rPr>
              <a:t>A</a:t>
            </a:r>
            <a:r>
              <a:rPr lang="ko-KR" altLang="en-US" sz="900" dirty="0">
                <a:solidFill>
                  <a:srgbClr val="FF0000"/>
                </a:solidFill>
              </a:rPr>
              <a:t>는 </a:t>
            </a:r>
            <a:r>
              <a:rPr lang="en-US" altLang="ko-KR" sz="900" dirty="0">
                <a:solidFill>
                  <a:srgbClr val="FF0000"/>
                </a:solidFill>
              </a:rPr>
              <a:t>65</a:t>
            </a:r>
            <a:r>
              <a:rPr lang="ko-KR" altLang="en-US" sz="900" dirty="0">
                <a:solidFill>
                  <a:srgbClr val="FF0000"/>
                </a:solidFill>
              </a:rPr>
              <a:t> </a:t>
            </a:r>
            <a:r>
              <a:rPr lang="en-US" altLang="ko-KR" sz="900" dirty="0">
                <a:solidFill>
                  <a:srgbClr val="FF0000"/>
                </a:solidFill>
              </a:rPr>
              <a:t>a</a:t>
            </a:r>
            <a:r>
              <a:rPr lang="ko-KR" altLang="en-US" sz="900" dirty="0">
                <a:solidFill>
                  <a:srgbClr val="FF0000"/>
                </a:solidFill>
              </a:rPr>
              <a:t>는 </a:t>
            </a:r>
            <a:r>
              <a:rPr lang="en-US" altLang="ko-KR" sz="900" dirty="0">
                <a:solidFill>
                  <a:srgbClr val="FF0000"/>
                </a:solidFill>
              </a:rPr>
              <a:t>97</a:t>
            </a:r>
            <a:r>
              <a:rPr lang="ko-KR" altLang="en-US" sz="900" dirty="0">
                <a:solidFill>
                  <a:srgbClr val="FF0000"/>
                </a:solidFill>
              </a:rPr>
              <a:t>이라는 숫자를 가짐</a:t>
            </a:r>
            <a:endParaRPr lang="en-US" altLang="ko-KR" sz="900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039AFB-838E-41CC-974C-EFD0EC7B9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49" y="1113572"/>
            <a:ext cx="1106805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32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복합 대입 연산자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복합 대입 연산자</a:t>
            </a:r>
            <a:r>
              <a:rPr lang="en-US" altLang="ko-KR" sz="1400" b="1" dirty="0"/>
              <a:t>(Assignment Operators)</a:t>
            </a:r>
          </a:p>
          <a:p>
            <a:r>
              <a:rPr lang="ko-KR" altLang="en-US" b="1" dirty="0"/>
              <a:t>연산과 대입을 동시</a:t>
            </a:r>
            <a:r>
              <a:rPr lang="ko-KR" altLang="en-US" dirty="0"/>
              <a:t>에 수행할 수 있는 연산자를 복합 대입 연산자라고 부릅니다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코드를 단순하게 해주지만</a:t>
            </a:r>
            <a:r>
              <a:rPr lang="en-US" altLang="ko-KR" dirty="0"/>
              <a:t>, </a:t>
            </a:r>
            <a:r>
              <a:rPr lang="ko-KR" altLang="en-US" b="1" dirty="0"/>
              <a:t>너무 많이 사용하면 오히려 복잡해 질 수도</a:t>
            </a:r>
            <a:r>
              <a:rPr lang="ko-KR" altLang="en-US" dirty="0"/>
              <a:t> 있으니 적절히 사용하기 바랍니다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9B255E-E821-41AF-B970-83EFA871B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1"/>
            <a:ext cx="8017404" cy="415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66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비교 연산자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기타 연산자</a:t>
            </a:r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논리 연산자 </a:t>
            </a:r>
            <a:r>
              <a:rPr lang="en-US" altLang="ko-KR" sz="1200" b="1" dirty="0"/>
              <a:t>(Logical Operators): and, or, not</a:t>
            </a:r>
            <a:endParaRPr lang="en-US" altLang="ko-KR" sz="1200" dirty="0"/>
          </a:p>
          <a:p>
            <a:r>
              <a:rPr lang="ko-KR" altLang="en-US" dirty="0"/>
              <a:t>두 개 이상의 조건을 연결하는 연산자입니다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5930FD-5907-4A36-B2D8-E5DD7740C283}"/>
              </a:ext>
            </a:extLst>
          </p:cNvPr>
          <p:cNvSpPr txBox="1"/>
          <p:nvPr/>
        </p:nvSpPr>
        <p:spPr>
          <a:xfrm>
            <a:off x="1822626" y="6051413"/>
            <a:ext cx="2091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※  Python</a:t>
            </a:r>
            <a:r>
              <a:rPr lang="ko-KR" altLang="en-US" sz="900" dirty="0">
                <a:solidFill>
                  <a:srgbClr val="FF0000"/>
                </a:solidFill>
              </a:rPr>
              <a:t>에서 연속된 비교 연산자를 통해 비교 할 수 있다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7E147B-7B5A-48AD-B173-D4E271A8F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2" y="3674559"/>
            <a:ext cx="3676650" cy="23145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E09350-5F40-425C-98B4-D0149D67C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0" y="1113572"/>
            <a:ext cx="8017405" cy="3009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D1702A-60D2-41BA-80FB-C00C460EF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90" y="4220470"/>
            <a:ext cx="801740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159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기타 연산자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기타 연산자</a:t>
            </a:r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멤버 연산자 </a:t>
            </a:r>
            <a:r>
              <a:rPr lang="en-US" altLang="ko-KR" sz="1200" b="1" dirty="0"/>
              <a:t>(Membership Operators): in, not in</a:t>
            </a:r>
            <a:endParaRPr lang="ko-KR" altLang="en-US" sz="1200" dirty="0"/>
          </a:p>
          <a:p>
            <a:r>
              <a:rPr lang="ko-KR" altLang="en-US" dirty="0"/>
              <a:t>어떤 값이 특정 객체의 요소인지 확인하는 연산자입니다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9F297F4-3ECF-4710-A972-F2913E252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2" y="3674559"/>
            <a:ext cx="3676650" cy="23145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557C269-EF86-4CEB-8BCE-E68DDD382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2" y="1113572"/>
            <a:ext cx="8017404" cy="38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53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기타 연산자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기타 연산자</a:t>
            </a:r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식별 연산자 </a:t>
            </a:r>
            <a:r>
              <a:rPr lang="en-US" altLang="ko-KR" sz="1200" b="1" dirty="0"/>
              <a:t>(Identity Operators): is, is not</a:t>
            </a:r>
            <a:endParaRPr lang="ko-KR" altLang="en-US" sz="1200" dirty="0"/>
          </a:p>
          <a:p>
            <a:r>
              <a:rPr lang="ko-KR" altLang="en-US" dirty="0"/>
              <a:t>두 객체가 동일한 객체인지 확인하는 연산자입니다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값의 같음을 비교하는 </a:t>
            </a:r>
            <a:r>
              <a:rPr lang="en-US" altLang="ko-KR" dirty="0"/>
              <a:t>==, != </a:t>
            </a:r>
            <a:r>
              <a:rPr lang="ko-KR" altLang="en-US" dirty="0"/>
              <a:t>연산자와는 조금 다른 의미를 가집니다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B07512-02F5-43FD-83EC-6EEE60034C71}"/>
              </a:ext>
            </a:extLst>
          </p:cNvPr>
          <p:cNvSpPr txBox="1"/>
          <p:nvPr/>
        </p:nvSpPr>
        <p:spPr>
          <a:xfrm>
            <a:off x="4334933" y="5562599"/>
            <a:ext cx="31580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※ </a:t>
            </a:r>
            <a:r>
              <a:rPr lang="ko-KR" altLang="en-US" sz="900" dirty="0">
                <a:solidFill>
                  <a:srgbClr val="FF0000"/>
                </a:solidFill>
              </a:rPr>
              <a:t>각 객체의 </a:t>
            </a:r>
            <a:r>
              <a:rPr lang="en-US" altLang="ko-KR" sz="900" dirty="0">
                <a:solidFill>
                  <a:srgbClr val="FF0000"/>
                </a:solidFill>
              </a:rPr>
              <a:t>ID</a:t>
            </a:r>
            <a:r>
              <a:rPr lang="ko-KR" altLang="en-US" sz="900" dirty="0">
                <a:solidFill>
                  <a:srgbClr val="FF0000"/>
                </a:solidFill>
              </a:rPr>
              <a:t>가 다름을 확인 할 수 있다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EFEB99C-F839-4FF1-820C-3B4100814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2" y="3674559"/>
            <a:ext cx="3676650" cy="23145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3B7A554-3784-4A12-B893-302666BE8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88" y="1117983"/>
            <a:ext cx="8017405" cy="30956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CAFF964-CED7-4861-8BFF-DD23F97F1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88" y="4265108"/>
            <a:ext cx="801740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75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기본 자료형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기본 자료형</a:t>
            </a:r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정수형</a:t>
            </a:r>
            <a:endParaRPr lang="ko-KR" altLang="en-US" sz="1200" dirty="0"/>
          </a:p>
          <a:p>
            <a:r>
              <a:rPr lang="ko-KR" altLang="en-US" dirty="0"/>
              <a:t>음의 정수</a:t>
            </a:r>
            <a:r>
              <a:rPr lang="en-US" altLang="ko-KR" dirty="0"/>
              <a:t>, 0, </a:t>
            </a:r>
            <a:r>
              <a:rPr lang="ko-KR" altLang="en-US" dirty="0"/>
              <a:t>양의 정수</a:t>
            </a:r>
            <a:r>
              <a:rPr lang="en-US" altLang="ko-KR" dirty="0"/>
              <a:t>(</a:t>
            </a:r>
            <a:r>
              <a:rPr lang="ko-KR" altLang="en-US" dirty="0"/>
              <a:t>자연수</a:t>
            </a:r>
            <a:r>
              <a:rPr lang="en-US" altLang="ko-KR" dirty="0"/>
              <a:t>)</a:t>
            </a:r>
            <a:r>
              <a:rPr lang="ko-KR" altLang="en-US" dirty="0"/>
              <a:t>를 합해 정수형이라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당연히 가장 잘 알고</a:t>
            </a:r>
            <a:r>
              <a:rPr lang="en-US" altLang="ko-KR" dirty="0"/>
              <a:t>, </a:t>
            </a:r>
            <a:r>
              <a:rPr lang="ko-KR" altLang="en-US" dirty="0"/>
              <a:t>가장 많이 사용하는 자료형 중 하나입니다</a:t>
            </a:r>
            <a:r>
              <a:rPr lang="en-US" altLang="ko-KR" dirty="0"/>
              <a:t>.</a:t>
            </a:r>
          </a:p>
          <a:p>
            <a:r>
              <a:rPr lang="ko-KR" altLang="en-US" b="1" dirty="0" err="1"/>
              <a:t>정수끼리의</a:t>
            </a:r>
            <a:r>
              <a:rPr lang="ko-KR" altLang="en-US" b="1" dirty="0"/>
              <a:t> 연산</a:t>
            </a:r>
            <a:r>
              <a:rPr lang="ko-KR" altLang="en-US" dirty="0"/>
              <a:t>결과가 </a:t>
            </a:r>
            <a:r>
              <a:rPr lang="ko-KR" altLang="en-US" b="1" dirty="0"/>
              <a:t>실수가 될 수 있습니다</a:t>
            </a:r>
            <a:r>
              <a:rPr lang="en-US" altLang="ko-KR" b="1" dirty="0"/>
              <a:t>.</a:t>
            </a:r>
            <a:r>
              <a:rPr lang="en-US" altLang="ko-KR" dirty="0"/>
              <a:t>(</a:t>
            </a:r>
            <a:r>
              <a:rPr lang="ko-KR" altLang="en-US" dirty="0"/>
              <a:t>특히 나누기 연산</a:t>
            </a:r>
            <a:r>
              <a:rPr lang="en-US" altLang="ko-KR" dirty="0"/>
              <a:t>, 5 / 2 = 2.5)</a:t>
            </a:r>
          </a:p>
          <a:p>
            <a:r>
              <a:rPr lang="ko-KR" altLang="en-US" dirty="0"/>
              <a:t>변수 이름을 보고 자료형을 알 수는 없습니다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type()</a:t>
            </a:r>
            <a:r>
              <a:rPr lang="ko-KR" altLang="en-US" dirty="0"/>
              <a:t> 함수로 어떤 </a:t>
            </a:r>
            <a:r>
              <a:rPr lang="ko-KR" altLang="en-US" dirty="0" err="1"/>
              <a:t>자료형인지</a:t>
            </a:r>
            <a:r>
              <a:rPr lang="ko-KR" altLang="en-US" dirty="0"/>
              <a:t> 확인합니다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실수형</a:t>
            </a:r>
            <a:endParaRPr lang="ko-KR" altLang="en-US" sz="1200" dirty="0"/>
          </a:p>
          <a:p>
            <a:r>
              <a:rPr lang="ko-KR" altLang="en-US" dirty="0"/>
              <a:t>소수점을 표시할 수 있는 숫자를 실수형 이라고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역시 정수와 더불어 가장 많이 사용하는 자료형 중 하나입니다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662C25-741C-4EF8-8FDE-75008E695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12763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46D7CA-D867-4F84-9EF5-9422F09A2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2832743"/>
            <a:ext cx="8017404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66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 err="1"/>
              <a:t>불리언형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불리언</a:t>
            </a:r>
            <a:r>
              <a:rPr lang="en-US" altLang="ko-KR" sz="1400" b="1" dirty="0"/>
              <a:t>(Boolean)</a:t>
            </a:r>
          </a:p>
          <a:p>
            <a:r>
              <a:rPr lang="ko-KR" altLang="en-US" dirty="0" err="1"/>
              <a:t>불리언</a:t>
            </a:r>
            <a:r>
              <a:rPr lang="en-US" altLang="ko-KR" dirty="0"/>
              <a:t>(</a:t>
            </a:r>
            <a:r>
              <a:rPr lang="ko-KR" altLang="en-US" dirty="0"/>
              <a:t>또는 </a:t>
            </a:r>
            <a:r>
              <a:rPr lang="ko-KR" altLang="en-US" dirty="0" err="1"/>
              <a:t>부울로</a:t>
            </a:r>
            <a:r>
              <a:rPr lang="ko-KR" altLang="en-US" dirty="0"/>
              <a:t> 발음</a:t>
            </a:r>
            <a:r>
              <a:rPr lang="en-US" altLang="ko-KR" dirty="0"/>
              <a:t>) </a:t>
            </a:r>
            <a:r>
              <a:rPr lang="ko-KR" altLang="en-US" dirty="0"/>
              <a:t>자료형은 논리 </a:t>
            </a:r>
            <a:r>
              <a:rPr lang="ko-KR" altLang="en-US" dirty="0" err="1"/>
              <a:t>자료형이라고도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참과 거짓을 나타내는 데 쓰이며</a:t>
            </a:r>
            <a:r>
              <a:rPr lang="en-US" altLang="ko-KR" dirty="0"/>
              <a:t>, </a:t>
            </a:r>
            <a:r>
              <a:rPr lang="ko-KR" altLang="en-US" dirty="0"/>
              <a:t>주로 참은 </a:t>
            </a:r>
            <a:r>
              <a:rPr lang="en-US" altLang="ko-KR" dirty="0"/>
              <a:t>1, </a:t>
            </a:r>
            <a:r>
              <a:rPr lang="ko-KR" altLang="en-US" dirty="0"/>
              <a:t>거짓은 </a:t>
            </a:r>
            <a:r>
              <a:rPr lang="en-US" altLang="ko-KR" dirty="0"/>
              <a:t>0</a:t>
            </a:r>
            <a:r>
              <a:rPr lang="ko-KR" altLang="en-US" dirty="0"/>
              <a:t>에 대응하나 언어마다 다를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숫자 대신에 참과 거짓을 나타내는 영어 단어 </a:t>
            </a:r>
            <a:r>
              <a:rPr lang="en-US" altLang="ko-KR" dirty="0"/>
              <a:t>true</a:t>
            </a:r>
            <a:r>
              <a:rPr lang="ko-KR" altLang="en-US" dirty="0"/>
              <a:t>와 </a:t>
            </a:r>
            <a:r>
              <a:rPr lang="en-US" altLang="ko-KR" dirty="0"/>
              <a:t>false</a:t>
            </a:r>
            <a:r>
              <a:rPr lang="ko-KR" altLang="en-US" dirty="0"/>
              <a:t>를 쓰기도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Python</a:t>
            </a:r>
            <a:r>
              <a:rPr lang="ko-KR" altLang="en-US" dirty="0"/>
              <a:t>에서는 </a:t>
            </a:r>
            <a:r>
              <a:rPr lang="en-US" altLang="ko-KR" b="1" dirty="0"/>
              <a:t>True</a:t>
            </a:r>
            <a:r>
              <a:rPr lang="en-US" altLang="ko-KR" dirty="0"/>
              <a:t>, </a:t>
            </a:r>
            <a:r>
              <a:rPr lang="en-US" altLang="ko-KR" b="1" dirty="0"/>
              <a:t>False</a:t>
            </a:r>
            <a:r>
              <a:rPr lang="ko-KR" altLang="en-US" dirty="0"/>
              <a:t> </a:t>
            </a:r>
            <a:r>
              <a:rPr lang="en-US" altLang="ko-KR" dirty="0"/>
              <a:t>(</a:t>
            </a:r>
            <a:r>
              <a:rPr lang="ko-KR" altLang="en-US" dirty="0"/>
              <a:t>첫 문자를 꼭 대소문자로 써야 함</a:t>
            </a:r>
            <a:r>
              <a:rPr lang="en-US" altLang="ko-KR" dirty="0"/>
              <a:t>) </a:t>
            </a:r>
            <a:r>
              <a:rPr lang="ko-KR" altLang="en-US" dirty="0"/>
              <a:t>값을 가지는 </a:t>
            </a:r>
            <a:r>
              <a:rPr lang="ko-KR" altLang="en-US" dirty="0" err="1"/>
              <a:t>자료형입니다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True, False</a:t>
            </a:r>
            <a:r>
              <a:rPr lang="ko-KR" altLang="en-US" dirty="0"/>
              <a:t>와 문자열 </a:t>
            </a:r>
            <a:r>
              <a:rPr lang="en-US" altLang="ko-KR" dirty="0"/>
              <a:t>'True', 'False'</a:t>
            </a:r>
            <a:r>
              <a:rPr lang="ko-KR" altLang="en-US" dirty="0"/>
              <a:t>는 전혀 다르니 주의해야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True</a:t>
            </a:r>
            <a:r>
              <a:rPr lang="ko-KR" altLang="en-US" dirty="0"/>
              <a:t>와 </a:t>
            </a:r>
            <a:r>
              <a:rPr lang="en-US" altLang="ko-KR" dirty="0"/>
              <a:t>False</a:t>
            </a:r>
            <a:r>
              <a:rPr lang="ko-KR" altLang="en-US" dirty="0"/>
              <a:t>는 일반적으로 </a:t>
            </a:r>
            <a:r>
              <a:rPr lang="ko-KR" altLang="en-US" b="1" dirty="0"/>
              <a:t>조건문</a:t>
            </a:r>
            <a:r>
              <a:rPr lang="ko-KR" altLang="en-US" dirty="0"/>
              <a:t>이나 </a:t>
            </a:r>
            <a:r>
              <a:rPr lang="ko-KR" altLang="en-US" b="1" dirty="0"/>
              <a:t>반복문</a:t>
            </a:r>
            <a:r>
              <a:rPr lang="ko-KR" altLang="en-US" dirty="0"/>
              <a:t>에 많이 사용합니다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sz="1200" b="1" dirty="0"/>
              <a:t>1) True, False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 err="1"/>
              <a:t>불리언과</a:t>
            </a:r>
            <a:r>
              <a:rPr lang="ko-KR" altLang="en-US" sz="1200" b="1" dirty="0"/>
              <a:t> 논리 연산자</a:t>
            </a:r>
            <a:endParaRPr lang="ko-KR" altLang="en-US" sz="1200" dirty="0"/>
          </a:p>
          <a:p>
            <a:r>
              <a:rPr lang="ko-KR" altLang="en-US" dirty="0"/>
              <a:t>논리연산자에 대해서 앞에서 다뤘지만 다시 한번 확인합니다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대문자 </a:t>
            </a:r>
            <a:r>
              <a:rPr lang="en-US" altLang="ko-KR" dirty="0"/>
              <a:t>AND, OR, NOT</a:t>
            </a:r>
            <a:r>
              <a:rPr lang="ko-KR" altLang="en-US" dirty="0"/>
              <a:t>이 아닌 소문자 </a:t>
            </a:r>
            <a:r>
              <a:rPr lang="en-US" altLang="ko-KR" dirty="0"/>
              <a:t>and, or, not</a:t>
            </a:r>
            <a:r>
              <a:rPr lang="ko-KR" altLang="en-US" dirty="0"/>
              <a:t>임에 각별히 주의합니다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arenR"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95E3DD-B1CE-4F9E-8749-DDEBF1B1B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2" y="2218584"/>
            <a:ext cx="8017404" cy="25812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30B8CA-B058-4B1D-8BE7-F26755B5B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5038866"/>
            <a:ext cx="8017404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67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13">
            <a:extLst>
              <a:ext uri="{FF2B5EF4-FFF2-40B4-BE49-F238E27FC236}">
                <a16:creationId xmlns:a16="http://schemas.microsoft.com/office/drawing/2014/main" id="{0C77A55D-74F3-458E-AE5C-BDE93A952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585737"/>
              </p:ext>
            </p:extLst>
          </p:nvPr>
        </p:nvGraphicFramePr>
        <p:xfrm>
          <a:off x="1600201" y="2166867"/>
          <a:ext cx="8991598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0200">
                  <a:extLst>
                    <a:ext uri="{9D8B030D-6E8A-4147-A177-3AD203B41FA5}">
                      <a16:colId xmlns:a16="http://schemas.microsoft.com/office/drawing/2014/main" val="3943245573"/>
                    </a:ext>
                  </a:extLst>
                </a:gridCol>
                <a:gridCol w="2518293">
                  <a:extLst>
                    <a:ext uri="{9D8B030D-6E8A-4147-A177-3AD203B41FA5}">
                      <a16:colId xmlns:a16="http://schemas.microsoft.com/office/drawing/2014/main" val="49119941"/>
                    </a:ext>
                  </a:extLst>
                </a:gridCol>
                <a:gridCol w="5383105">
                  <a:extLst>
                    <a:ext uri="{9D8B030D-6E8A-4147-A177-3AD203B41FA5}">
                      <a16:colId xmlns:a16="http://schemas.microsoft.com/office/drawing/2014/main" val="3024330923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01.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연산자와 기본 자료형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연산자 및 기본적인 자료형을 배움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724343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02.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문자열 자료형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문자열 관련한 자료형을 배움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16719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03.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리스트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291201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04.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튜플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30837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05.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집합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892864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06.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딕셔너리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3145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7745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자료형 사이의 변환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자료형 사이의 변환</a:t>
            </a:r>
          </a:p>
          <a:p>
            <a:r>
              <a:rPr lang="en-US" altLang="ko-KR" b="1" dirty="0"/>
              <a:t>float()</a:t>
            </a:r>
            <a:r>
              <a:rPr lang="en-US" altLang="ko-KR" dirty="0"/>
              <a:t>, </a:t>
            </a:r>
            <a:r>
              <a:rPr lang="en-US" altLang="ko-KR" b="1" dirty="0"/>
              <a:t>int()</a:t>
            </a:r>
            <a:r>
              <a:rPr lang="en-US" altLang="ko-KR" dirty="0"/>
              <a:t>, </a:t>
            </a:r>
            <a:r>
              <a:rPr lang="en-US" altLang="ko-KR" b="1" dirty="0"/>
              <a:t>str()</a:t>
            </a:r>
            <a:r>
              <a:rPr lang="en-US" altLang="ko-KR" dirty="0"/>
              <a:t>, </a:t>
            </a:r>
            <a:r>
              <a:rPr lang="en-US" altLang="ko-KR" b="1" dirty="0"/>
              <a:t>bool()</a:t>
            </a:r>
            <a:r>
              <a:rPr lang="ko-KR" altLang="en-US" dirty="0"/>
              <a:t> 함수를 사용해 자료형을 변환합니다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함수 이름이 자료형 이름과 같으므로 쉽게 기억할 수 있을 것입니다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bool() </a:t>
            </a:r>
            <a:r>
              <a:rPr lang="ko-KR" altLang="en-US" dirty="0"/>
              <a:t>함수는 공백 문자</a:t>
            </a:r>
            <a:r>
              <a:rPr lang="en-US" altLang="ko-KR" dirty="0"/>
              <a:t>('') </a:t>
            </a:r>
            <a:r>
              <a:rPr lang="ko-KR" altLang="en-US" dirty="0"/>
              <a:t>와 </a:t>
            </a:r>
            <a:r>
              <a:rPr lang="en-US" altLang="ko-KR" dirty="0"/>
              <a:t>0</a:t>
            </a:r>
            <a:r>
              <a:rPr lang="ko-KR" altLang="en-US" dirty="0"/>
              <a:t>에 대해 </a:t>
            </a:r>
            <a:r>
              <a:rPr lang="en-US" altLang="ko-KR" dirty="0"/>
              <a:t>False</a:t>
            </a:r>
            <a:r>
              <a:rPr lang="ko-KR" altLang="en-US" dirty="0"/>
              <a:t>를 반환합니다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있으면 </a:t>
            </a:r>
            <a:r>
              <a:rPr lang="en-US" altLang="ko-KR" dirty="0"/>
              <a:t>True, </a:t>
            </a:r>
            <a:r>
              <a:rPr lang="ko-KR" altLang="en-US" dirty="0"/>
              <a:t>없으면 </a:t>
            </a:r>
            <a:r>
              <a:rPr lang="en-US" altLang="ko-KR" dirty="0"/>
              <a:t>False</a:t>
            </a:r>
            <a:r>
              <a:rPr lang="ko-KR" altLang="en-US" dirty="0"/>
              <a:t>로 기억하면 될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float() </a:t>
            </a:r>
            <a:r>
              <a:rPr lang="ko-KR" altLang="en-US" sz="1200" b="1" dirty="0"/>
              <a:t>함수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문자열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정수 → 실수</a:t>
            </a:r>
            <a:endParaRPr lang="en-US" altLang="ko-KR" sz="1200" dirty="0"/>
          </a:p>
          <a:p>
            <a:r>
              <a:rPr lang="ko-KR" altLang="en-US" dirty="0"/>
              <a:t>정수형을 실수형으로 형변환을 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r>
              <a:rPr lang="en-US" altLang="ko-KR" sz="1200" b="1" dirty="0"/>
              <a:t>2) int() </a:t>
            </a:r>
            <a:r>
              <a:rPr lang="ko-KR" altLang="en-US" sz="1200" b="1" dirty="0"/>
              <a:t>함수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문자열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실수 → 정수</a:t>
            </a:r>
            <a:r>
              <a:rPr lang="en-US" altLang="ko-KR" sz="1200" b="1" dirty="0"/>
              <a:t> </a:t>
            </a:r>
            <a:endParaRPr lang="en-US" altLang="ko-KR" sz="1200" dirty="0"/>
          </a:p>
          <a:p>
            <a:r>
              <a:rPr lang="ko-KR" altLang="en-US" sz="1200" dirty="0"/>
              <a:t>실수형을 정수형으로 형변환을 합니다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8C4915-3F1D-4988-B151-0771B52E3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2228839"/>
            <a:ext cx="8017404" cy="21132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80CD63-F482-4E35-9A77-44FB45E02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4653169"/>
            <a:ext cx="8017404" cy="181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57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자료형 사이의 변환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자료형 사이의 변환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3) str() </a:t>
            </a:r>
            <a:r>
              <a:rPr lang="ko-KR" altLang="en-US" sz="1200" b="1" dirty="0"/>
              <a:t>함수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숫자 → 문자열</a:t>
            </a:r>
            <a:endParaRPr lang="en-US" altLang="ko-KR" sz="1200" dirty="0"/>
          </a:p>
          <a:p>
            <a:r>
              <a:rPr lang="ko-KR" altLang="en-US" dirty="0"/>
              <a:t>숫자를 문자열로 형변환을 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r>
              <a:rPr lang="en-US" altLang="ko-KR" sz="1200" b="1" dirty="0"/>
              <a:t>4) bool() </a:t>
            </a:r>
            <a:r>
              <a:rPr lang="ko-KR" altLang="en-US" sz="1200" b="1" dirty="0"/>
              <a:t>함수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숫자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문자열 → </a:t>
            </a:r>
            <a:r>
              <a:rPr lang="ko-KR" altLang="en-US" sz="1200" b="1" dirty="0" err="1"/>
              <a:t>불리언형</a:t>
            </a:r>
            <a:endParaRPr lang="en-US" altLang="ko-KR" sz="1200" dirty="0"/>
          </a:p>
          <a:p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 err="1"/>
              <a:t>문자열를</a:t>
            </a:r>
            <a:r>
              <a:rPr lang="ko-KR" altLang="en-US" dirty="0"/>
              <a:t> </a:t>
            </a:r>
            <a:r>
              <a:rPr lang="ko-KR" altLang="en-US" dirty="0" err="1"/>
              <a:t>불리언형으로</a:t>
            </a:r>
            <a:r>
              <a:rPr lang="ko-KR" altLang="en-US" dirty="0"/>
              <a:t> 형변환을 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8F56FD-FB01-4EAF-9F1D-DF2D7CB2A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863603"/>
            <a:ext cx="8017404" cy="16859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BCE716E-5A01-4507-B454-F067B7999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3853888"/>
            <a:ext cx="8017404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421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자료형 사이의 변환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C9C84-370D-4900-B0FD-FB7F779F7178}"/>
              </a:ext>
            </a:extLst>
          </p:cNvPr>
          <p:cNvSpPr txBox="1"/>
          <p:nvPr/>
        </p:nvSpPr>
        <p:spPr>
          <a:xfrm>
            <a:off x="9321800" y="5442131"/>
            <a:ext cx="248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※ </a:t>
            </a:r>
            <a:r>
              <a:rPr lang="ko-KR" altLang="en-US" sz="900" dirty="0">
                <a:solidFill>
                  <a:srgbClr val="FF0000"/>
                </a:solidFill>
              </a:rPr>
              <a:t>문자열과 숫자는 연결 할 수 없어 숫자를 문자열로 형변환한 후 연결 할 수 있다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E175E4-2CA6-4BAE-BADE-69A7E0F43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6" y="1113572"/>
            <a:ext cx="7296150" cy="36480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BDBB1A-2E69-4128-90C1-4A3EE7A87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141" y="1948539"/>
            <a:ext cx="7917392" cy="349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62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날짜 시간 자료형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날짜 시간 자료형</a:t>
            </a:r>
          </a:p>
          <a:p>
            <a:r>
              <a:rPr lang="en-US" altLang="ko-KR" dirty="0"/>
              <a:t>Python</a:t>
            </a:r>
            <a:r>
              <a:rPr lang="ko-KR" altLang="en-US" dirty="0"/>
              <a:t>은 날짜와 시간 관련 자료형을 제공하지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필요하다면 </a:t>
            </a:r>
            <a:r>
              <a:rPr lang="en-US" altLang="ko-KR" b="1" dirty="0"/>
              <a:t>datetime</a:t>
            </a:r>
            <a:r>
              <a:rPr lang="ko-KR" altLang="en-US" dirty="0"/>
              <a:t> 라이브러리를 불러와 사용해야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AAD4B4-245C-4BDB-8C27-F43B909A4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2" y="1113571"/>
            <a:ext cx="8017404" cy="387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19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7EBE6BD-C85D-4AB2-9368-F0C840EC4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05" y="1113572"/>
            <a:ext cx="10297228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03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86C0690-6FFC-4BFF-B4AE-E08CC5FC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04" y="1113572"/>
            <a:ext cx="6438634" cy="55927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1553B64-633B-4C91-94BD-79957D163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333" y="1091141"/>
            <a:ext cx="6808962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4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60C6D46-C914-4808-B77E-DA808F24B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05" y="1113572"/>
            <a:ext cx="6165495" cy="55439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9CC19D6-16E9-4523-A5F9-D7FD790AF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186" y="1388291"/>
            <a:ext cx="6320657" cy="452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58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문자열 자료형 관련하여 개념 및 실습</a:t>
            </a:r>
          </a:p>
        </p:txBody>
      </p:sp>
    </p:spTree>
    <p:extLst>
      <p:ext uri="{BB962C8B-B14F-4D97-AF65-F5344CB8AC3E}">
        <p14:creationId xmlns:p14="http://schemas.microsoft.com/office/powerpoint/2010/main" val="3956648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문자열 자료형</a:t>
            </a:r>
          </a:p>
          <a:p>
            <a:r>
              <a:rPr lang="ko-KR" altLang="en-US" dirty="0"/>
              <a:t>기본 </a:t>
            </a:r>
            <a:r>
              <a:rPr lang="ko-KR" altLang="en-US" dirty="0" err="1"/>
              <a:t>자료형이지만</a:t>
            </a:r>
            <a:r>
              <a:rPr lang="ko-KR" altLang="en-US" dirty="0"/>
              <a:t> 이해해야 할 부분이 많아 별도로 분리해서 학습합니다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문자열 표현</a:t>
            </a:r>
            <a:endParaRPr lang="ko-KR" altLang="en-US" sz="1200" dirty="0"/>
          </a:p>
          <a:p>
            <a:r>
              <a:rPr lang="ko-KR" altLang="en-US" b="1" dirty="0"/>
              <a:t>작은 따옴표</a:t>
            </a:r>
            <a:r>
              <a:rPr lang="en-US" altLang="ko-KR" dirty="0"/>
              <a:t>, </a:t>
            </a:r>
            <a:r>
              <a:rPr lang="ko-KR" altLang="en-US" dirty="0"/>
              <a:t>또는 </a:t>
            </a:r>
            <a:r>
              <a:rPr lang="ko-KR" altLang="en-US" b="1" dirty="0"/>
              <a:t>큰 따옴표</a:t>
            </a:r>
            <a:r>
              <a:rPr lang="ko-KR" altLang="en-US" dirty="0"/>
              <a:t>를 사용해 문자열을 표현합니다</a:t>
            </a:r>
            <a:r>
              <a:rPr lang="en-US" altLang="ko-KR" dirty="0"/>
              <a:t>.</a:t>
            </a:r>
          </a:p>
          <a:p>
            <a:r>
              <a:rPr lang="en-US" altLang="ko-KR" b="1" dirty="0" err="1"/>
              <a:t>len</a:t>
            </a:r>
            <a:r>
              <a:rPr lang="en-US" altLang="ko-KR" b="1" dirty="0"/>
              <a:t>()</a:t>
            </a:r>
            <a:r>
              <a:rPr lang="ko-KR" altLang="en-US" dirty="0"/>
              <a:t> 함수로 문자열 길이</a:t>
            </a:r>
            <a:r>
              <a:rPr lang="en-US" altLang="ko-KR" dirty="0"/>
              <a:t>(=</a:t>
            </a:r>
            <a:r>
              <a:rPr lang="ko-KR" altLang="en-US" dirty="0"/>
              <a:t>포함된 문자 개수</a:t>
            </a:r>
            <a:r>
              <a:rPr lang="en-US" altLang="ko-KR" dirty="0"/>
              <a:t>)</a:t>
            </a:r>
            <a:r>
              <a:rPr lang="ko-KR" altLang="en-US" dirty="0"/>
              <a:t>를 확인할 수 있습니다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문자열 나열</a:t>
            </a:r>
            <a:endParaRPr lang="ko-KR" altLang="en-US" sz="1200" dirty="0"/>
          </a:p>
          <a:p>
            <a:r>
              <a:rPr lang="ko-KR" altLang="en-US" dirty="0"/>
              <a:t>문자열을 콤마 없이 나란히 나열하면 합쳐진 결과를 얻습니다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91C7D5-7597-4E3F-8D5B-0A9187936E94}"/>
              </a:ext>
            </a:extLst>
          </p:cNvPr>
          <p:cNvSpPr txBox="1"/>
          <p:nvPr/>
        </p:nvSpPr>
        <p:spPr>
          <a:xfrm>
            <a:off x="1433146" y="6233185"/>
            <a:ext cx="2404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※ </a:t>
            </a:r>
            <a:r>
              <a:rPr lang="ko-KR" altLang="en-US" sz="900" dirty="0">
                <a:solidFill>
                  <a:srgbClr val="FF0000"/>
                </a:solidFill>
              </a:rPr>
              <a:t>변수 한 개에 문자열을 콤마로 구분하여 대입을 한다면 </a:t>
            </a:r>
            <a:r>
              <a:rPr lang="ko-KR" altLang="en-US" sz="900" dirty="0" err="1">
                <a:solidFill>
                  <a:srgbClr val="FF0000"/>
                </a:solidFill>
              </a:rPr>
              <a:t>튜플로</a:t>
            </a:r>
            <a:r>
              <a:rPr lang="ko-KR" altLang="en-US" sz="900" dirty="0">
                <a:solidFill>
                  <a:srgbClr val="FF0000"/>
                </a:solidFill>
              </a:rPr>
              <a:t> 출력된다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C2CAAB-1D39-468A-83FF-2BB60B1C3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158" y="1113572"/>
            <a:ext cx="7958137" cy="28670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287AEC-6CE0-4A26-8F7A-EB8723689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158" y="4145513"/>
            <a:ext cx="7958137" cy="10382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5ABEA63-2F65-4500-A0D5-FF17E529A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158" y="5248275"/>
            <a:ext cx="7958137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5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문자열 자료형</a:t>
            </a:r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여러 줄 문자열 표현</a:t>
            </a:r>
            <a:endParaRPr lang="ko-KR" altLang="en-US" sz="1200" dirty="0"/>
          </a:p>
          <a:p>
            <a:r>
              <a:rPr lang="ko-KR" altLang="en-US" dirty="0"/>
              <a:t>문자열 앞뒤에 따옴표 세 개를 나열하거나</a:t>
            </a:r>
            <a:r>
              <a:rPr lang="en-US" altLang="ko-KR" dirty="0"/>
              <a:t>, \n</a:t>
            </a:r>
            <a:r>
              <a:rPr lang="ko-KR" altLang="en-US" dirty="0"/>
              <a:t>을 사용해 여러 줄 표현이 가능합니다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print() </a:t>
            </a:r>
            <a:r>
              <a:rPr lang="ko-KR" altLang="en-US" dirty="0"/>
              <a:t>함수를 사용해야 의도한 내용이 제대로 표시됩니다</a:t>
            </a:r>
            <a:r>
              <a:rPr lang="en-US" altLang="ko-KR" dirty="0"/>
              <a:t>.</a:t>
            </a:r>
            <a:endParaRPr lang="en-US" altLang="ko-KR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/>
              <a:t>문자열에 따옴표 넣기</a:t>
            </a:r>
            <a:endParaRPr lang="ko-KR" altLang="en-US" sz="1200" dirty="0"/>
          </a:p>
          <a:p>
            <a:r>
              <a:rPr lang="ko-KR" altLang="en-US" dirty="0"/>
              <a:t>큰 따옴표 안에 작은 따옴표</a:t>
            </a:r>
            <a:r>
              <a:rPr lang="en-US" altLang="ko-KR" dirty="0"/>
              <a:t>, </a:t>
            </a:r>
            <a:r>
              <a:rPr lang="ko-KR" altLang="en-US" dirty="0"/>
              <a:t>또는 작은 따옴표 안에 큰 따옴표를 사용합니다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\' </a:t>
            </a:r>
            <a:r>
              <a:rPr lang="ko-KR" altLang="en-US" dirty="0"/>
              <a:t>또는 </a:t>
            </a:r>
            <a:r>
              <a:rPr lang="en-US" altLang="ko-KR" dirty="0"/>
              <a:t>\"</a:t>
            </a:r>
            <a:r>
              <a:rPr lang="ko-KR" altLang="en-US" dirty="0"/>
              <a:t>를 사용해도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print() </a:t>
            </a:r>
            <a:r>
              <a:rPr lang="ko-KR" altLang="en-US" dirty="0"/>
              <a:t>함수를 사용해야 의도한 내용이 제대로 표시됩니다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 marL="0" indent="0">
              <a:buNone/>
            </a:pPr>
            <a:r>
              <a:rPr lang="en-US" altLang="ko-KR" sz="1200" b="1" dirty="0"/>
              <a:t>5) </a:t>
            </a:r>
            <a:r>
              <a:rPr lang="ko-KR" altLang="en-US" sz="1200" b="1" dirty="0"/>
              <a:t>문자열에 </a:t>
            </a:r>
            <a:r>
              <a:rPr lang="en-US" altLang="ko-KR" sz="1200" b="1" dirty="0"/>
              <a:t>\ </a:t>
            </a:r>
            <a:r>
              <a:rPr lang="ko-KR" altLang="en-US" sz="1200" b="1" dirty="0"/>
              <a:t>넣기</a:t>
            </a:r>
            <a:endParaRPr lang="ko-KR" altLang="en-US" sz="1200" dirty="0"/>
          </a:p>
          <a:p>
            <a:r>
              <a:rPr lang="ko-KR" altLang="en-US" dirty="0"/>
              <a:t>만일 문자열에 </a:t>
            </a:r>
            <a:r>
              <a:rPr lang="en-US" altLang="ko-KR" dirty="0"/>
              <a:t>\</a:t>
            </a:r>
            <a:r>
              <a:rPr lang="ko-KR" altLang="en-US" dirty="0"/>
              <a:t>를 넣고자 한다면 다음 구문과 같이 합니다</a:t>
            </a:r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7DC7CF-A5C0-41D7-8CA3-124E087C9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942756"/>
            <a:ext cx="8039100" cy="1847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33618A4-EDB3-4BCD-B30F-29D2BC5F3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3197807"/>
            <a:ext cx="8039100" cy="1562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7BBCDE-E65F-45DA-AE59-72385FB81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195" y="5115144"/>
            <a:ext cx="80391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49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13">
            <a:extLst>
              <a:ext uri="{FF2B5EF4-FFF2-40B4-BE49-F238E27FC236}">
                <a16:creationId xmlns:a16="http://schemas.microsoft.com/office/drawing/2014/main" id="{0C77A55D-74F3-458E-AE5C-BDE93A952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817999"/>
              </p:ext>
            </p:extLst>
          </p:nvPr>
        </p:nvGraphicFramePr>
        <p:xfrm>
          <a:off x="1600201" y="2166867"/>
          <a:ext cx="8991598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0200">
                  <a:extLst>
                    <a:ext uri="{9D8B030D-6E8A-4147-A177-3AD203B41FA5}">
                      <a16:colId xmlns:a16="http://schemas.microsoft.com/office/drawing/2014/main" val="3943245573"/>
                    </a:ext>
                  </a:extLst>
                </a:gridCol>
                <a:gridCol w="2518293">
                  <a:extLst>
                    <a:ext uri="{9D8B030D-6E8A-4147-A177-3AD203B41FA5}">
                      <a16:colId xmlns:a16="http://schemas.microsoft.com/office/drawing/2014/main" val="49119941"/>
                    </a:ext>
                  </a:extLst>
                </a:gridCol>
                <a:gridCol w="5383105">
                  <a:extLst>
                    <a:ext uri="{9D8B030D-6E8A-4147-A177-3AD203B41FA5}">
                      <a16:colId xmlns:a16="http://schemas.microsoft.com/office/drawing/2014/main" val="3024330923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07.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제어문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724343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08.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함수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16719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09.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정규 표현식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291201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10.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파일 읽고 쓰기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30837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11.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엑셀 파일 다루기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892864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12.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이메일 보내기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3145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3160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- </a:t>
            </a:r>
            <a:r>
              <a:rPr lang="ko-KR" altLang="en-US" dirty="0"/>
              <a:t>연산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문자열 연산</a:t>
            </a:r>
          </a:p>
          <a:p>
            <a:r>
              <a:rPr lang="ko-KR" altLang="en-US" dirty="0"/>
              <a:t>문자열 연산은 숫자 연산과 당연히 다릅니다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문자열 연산에 대해 </a:t>
            </a:r>
            <a:r>
              <a:rPr lang="ko-KR" altLang="en-US" dirty="0" err="1"/>
              <a:t>알아두면</a:t>
            </a:r>
            <a:r>
              <a:rPr lang="ko-KR" altLang="en-US" dirty="0"/>
              <a:t> 이후에 편리하게 사용할 수 있습니다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>
              <a:buAutoNum type="arabicParenR"/>
            </a:pPr>
            <a:r>
              <a:rPr lang="ko-KR" altLang="en-US" sz="1200" b="1" dirty="0"/>
              <a:t>문자열 </a:t>
            </a:r>
            <a:r>
              <a:rPr lang="en-US" altLang="ko-KR" sz="1200" b="1" dirty="0"/>
              <a:t>+ </a:t>
            </a:r>
            <a:r>
              <a:rPr lang="ko-KR" altLang="en-US" sz="1200" b="1" dirty="0"/>
              <a:t>문자열 </a:t>
            </a:r>
            <a:r>
              <a:rPr lang="en-US" altLang="ko-KR" sz="1200" b="1" dirty="0"/>
              <a:t>= </a:t>
            </a:r>
            <a:r>
              <a:rPr lang="ko-KR" altLang="en-US" sz="1200" b="1" dirty="0"/>
              <a:t>문자열 결합</a:t>
            </a: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>
              <a:buAutoNum type="arabicParenR"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문자열 * 정수 </a:t>
            </a:r>
            <a:r>
              <a:rPr lang="en-US" altLang="ko-KR" sz="1200" b="1" dirty="0"/>
              <a:t>= </a:t>
            </a:r>
            <a:r>
              <a:rPr lang="ko-KR" altLang="en-US" sz="1200" b="1" dirty="0"/>
              <a:t>문자열 반복</a:t>
            </a:r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40390D-E7F3-415B-B755-9DE5F31B8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928678"/>
            <a:ext cx="8017404" cy="14763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681AA0D-625A-49BD-9661-824F3063C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3545738"/>
            <a:ext cx="8017404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709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format </a:t>
            </a:r>
            <a:r>
              <a:rPr lang="ko-KR" altLang="en-US" dirty="0"/>
              <a:t>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400" b="1" dirty="0"/>
              <a:t>format </a:t>
            </a:r>
            <a:r>
              <a:rPr lang="ko-KR" altLang="en-US" sz="1400" b="1" dirty="0"/>
              <a:t>메서드 사용</a:t>
            </a:r>
          </a:p>
          <a:p>
            <a:r>
              <a:rPr lang="ko-KR" altLang="en-US" dirty="0"/>
              <a:t>문자열 일부분만 바꾸면서 해당 문자열을 재사용할 경우가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예를 들어 문자열에서 이름만 변경하며 사용하는 경우입니다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 </a:t>
            </a:r>
            <a:r>
              <a:rPr lang="ko-KR" altLang="en-US" b="1" dirty="0"/>
              <a:t>문자열 </a:t>
            </a:r>
            <a:r>
              <a:rPr lang="ko-KR" altLang="en-US" b="1" dirty="0" err="1"/>
              <a:t>포맷팅</a:t>
            </a:r>
            <a:r>
              <a:rPr lang="ko-KR" altLang="en-US" dirty="0" err="1"/>
              <a:t>이라고</a:t>
            </a:r>
            <a:r>
              <a:rPr lang="ko-KR" altLang="en-US" dirty="0"/>
              <a:t> 하며</a:t>
            </a:r>
            <a:r>
              <a:rPr lang="en-US" altLang="ko-KR" dirty="0"/>
              <a:t>, </a:t>
            </a:r>
            <a:r>
              <a:rPr lang="ko-KR" altLang="en-US" b="1" dirty="0"/>
              <a:t>문자열</a:t>
            </a:r>
            <a:r>
              <a:rPr lang="en-US" altLang="ko-KR" b="1" dirty="0"/>
              <a:t>.format()</a:t>
            </a:r>
            <a:r>
              <a:rPr lang="ko-KR" altLang="en-US" dirty="0"/>
              <a:t> 형태로 사용합니다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기본 사용법</a:t>
            </a:r>
            <a:endParaRPr lang="ko-KR" altLang="en-US" sz="1200" dirty="0"/>
          </a:p>
          <a:p>
            <a:r>
              <a:rPr lang="ko-KR" altLang="en-US" dirty="0"/>
              <a:t>단순 문자열에서 </a:t>
            </a:r>
            <a:r>
              <a:rPr lang="en-US" altLang="ko-KR" dirty="0"/>
              <a:t>{ }</a:t>
            </a:r>
            <a:r>
              <a:rPr lang="ko-KR" altLang="en-US" dirty="0"/>
              <a:t>는 아무 의미가 없습니다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C49404-F869-4DC0-854F-0DA1D7730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17240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A254B4-0421-45B3-AE74-F82C9E442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3037841"/>
            <a:ext cx="8017404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173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format </a:t>
            </a:r>
            <a:r>
              <a:rPr lang="ko-KR" altLang="en-US" dirty="0"/>
              <a:t>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400" b="1" dirty="0"/>
              <a:t>format </a:t>
            </a:r>
            <a:r>
              <a:rPr lang="ko-KR" altLang="en-US" sz="1400" b="1" dirty="0"/>
              <a:t>메서드 사용</a:t>
            </a:r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표시 위치 지정</a:t>
            </a:r>
            <a:endParaRPr lang="ko-KR" altLang="en-US" sz="1200" dirty="0"/>
          </a:p>
          <a:p>
            <a:r>
              <a:rPr lang="en-US" altLang="ko-KR" dirty="0"/>
              <a:t>{ } </a:t>
            </a:r>
            <a:r>
              <a:rPr lang="ko-KR" altLang="en-US" dirty="0"/>
              <a:t>안에 변수 위치 값을 지정해야 하지만</a:t>
            </a:r>
            <a:r>
              <a:rPr lang="en-US" altLang="ko-KR" dirty="0"/>
              <a:t>, </a:t>
            </a:r>
            <a:r>
              <a:rPr lang="ko-KR" altLang="en-US" dirty="0"/>
              <a:t>순서대로 사용될 것이면 생략하는 경우가 많습니다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{ } </a:t>
            </a:r>
            <a:r>
              <a:rPr lang="ko-KR" altLang="en-US" dirty="0"/>
              <a:t>는 출력되는 값 순서 외에도 출력되는 형태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ko-KR" altLang="en-US" dirty="0" err="1"/>
              <a:t>자리수</a:t>
            </a:r>
            <a:r>
              <a:rPr lang="ko-KR" altLang="en-US" dirty="0"/>
              <a:t> 등을 제어할 수 있는 기능도 있습니다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CF32DD-6A46-4781-A042-7AF727EC7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20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76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format </a:t>
            </a:r>
            <a:r>
              <a:rPr lang="ko-KR" altLang="en-US" dirty="0"/>
              <a:t>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400" b="1" dirty="0"/>
              <a:t>format </a:t>
            </a:r>
            <a:r>
              <a:rPr lang="ko-KR" altLang="en-US" sz="1400" b="1" dirty="0"/>
              <a:t>메서드 사용</a:t>
            </a:r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자릿수와 정렬 방식 지정</a:t>
            </a:r>
            <a:endParaRPr lang="ko-KR" altLang="en-US" sz="1200" dirty="0"/>
          </a:p>
          <a:p>
            <a:r>
              <a:rPr lang="ko-KR" altLang="en-US" dirty="0"/>
              <a:t>좀 더 세밀한 출력 형태를 지정하고 싶은 경우 사용합니다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EA0848-49D9-4DD5-92E6-F6A144C39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375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1935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format </a:t>
            </a:r>
            <a:r>
              <a:rPr lang="ko-KR" altLang="en-US" dirty="0"/>
              <a:t>메서드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9878AB8-D1C3-41F0-AA28-F6F09A5EC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5" y="1113572"/>
            <a:ext cx="7791450" cy="31813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ED2D133-3DE7-4637-BB56-AE193D5A7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916" y="3390485"/>
            <a:ext cx="758190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085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f-String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f-String</a:t>
            </a:r>
            <a:endParaRPr lang="ko-KR" altLang="en-US" sz="1200" b="1" dirty="0"/>
          </a:p>
          <a:p>
            <a:r>
              <a:rPr lang="ko-KR" altLang="en-US" dirty="0"/>
              <a:t>최근에는 다음과 같은 방법</a:t>
            </a:r>
            <a:r>
              <a:rPr lang="en-US" altLang="ko-KR" dirty="0"/>
              <a:t>(f-String)</a:t>
            </a:r>
            <a:r>
              <a:rPr lang="ko-KR" altLang="en-US" dirty="0"/>
              <a:t>을 많이 사용합니다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E38B97D-1F1C-467C-A04D-395982E0B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352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490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f-String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4304999-F4F9-4DCA-85E1-98A6370AC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96" y="1113572"/>
            <a:ext cx="7229475" cy="28098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0F0480D-FDD5-4A12-827E-463B55793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262" y="3333220"/>
            <a:ext cx="78390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6007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문자열 인덱싱과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문자열 인덱싱과 </a:t>
            </a:r>
            <a:r>
              <a:rPr lang="ko-KR" altLang="en-US" sz="1400" b="1" dirty="0" err="1"/>
              <a:t>슬라이싱</a:t>
            </a:r>
            <a:endParaRPr lang="ko-KR" altLang="en-US" sz="1400" b="1" dirty="0"/>
          </a:p>
          <a:p>
            <a:r>
              <a:rPr lang="ko-KR" altLang="en-US" dirty="0"/>
              <a:t>문자열은 문자 요소가 모여서 만들어진 자료형</a:t>
            </a:r>
            <a:r>
              <a:rPr lang="en-US" altLang="ko-KR" dirty="0"/>
              <a:t>, </a:t>
            </a:r>
            <a:r>
              <a:rPr lang="ko-KR" altLang="en-US" dirty="0"/>
              <a:t>즉 </a:t>
            </a:r>
            <a:r>
              <a:rPr lang="en-US" altLang="ko-KR" b="1" dirty="0"/>
              <a:t>'ABC'</a:t>
            </a:r>
            <a:r>
              <a:rPr lang="ko-KR" altLang="en-US" b="1" dirty="0"/>
              <a:t>는 </a:t>
            </a:r>
            <a:r>
              <a:rPr lang="en-US" altLang="ko-KR" b="1" dirty="0"/>
              <a:t>'A', 'B', 'C' </a:t>
            </a:r>
            <a:r>
              <a:rPr lang="ko-KR" altLang="en-US" b="1" dirty="0"/>
              <a:t>세 요소가 모인 것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정수형 위치 인덱스를 사용해 원하는 요소를 조회하는 것을 </a:t>
            </a:r>
            <a:r>
              <a:rPr lang="ko-KR" altLang="en-US" b="1" dirty="0"/>
              <a:t>인덱싱</a:t>
            </a:r>
            <a:r>
              <a:rPr lang="en-US" altLang="ko-KR" b="1" dirty="0"/>
              <a:t>(Indexing)</a:t>
            </a:r>
            <a:r>
              <a:rPr lang="ko-KR" altLang="en-US" dirty="0"/>
              <a:t> 이라고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범위를 지정해 일정 범위의 요소를 조회하는 것을 </a:t>
            </a:r>
            <a:r>
              <a:rPr lang="ko-KR" altLang="en-US" b="1" dirty="0" err="1"/>
              <a:t>슬라이싱</a:t>
            </a:r>
            <a:r>
              <a:rPr lang="en-US" altLang="ko-KR" b="1" dirty="0"/>
              <a:t>(Slicing)</a:t>
            </a:r>
            <a:r>
              <a:rPr lang="ko-KR" altLang="en-US" dirty="0"/>
              <a:t> 이라고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인덱스 값은 </a:t>
            </a:r>
            <a:r>
              <a:rPr lang="en-US" altLang="ko-KR" dirty="0"/>
              <a:t>0</a:t>
            </a:r>
            <a:r>
              <a:rPr lang="ko-KR" altLang="en-US" dirty="0"/>
              <a:t>부터 시작함을 잊어서는 안됩니다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문자열 인덱싱과 </a:t>
            </a:r>
            <a:r>
              <a:rPr lang="ko-KR" altLang="en-US" dirty="0" err="1"/>
              <a:t>슬라이싱은</a:t>
            </a:r>
            <a:r>
              <a:rPr lang="ko-KR" altLang="en-US" dirty="0"/>
              <a:t> 이후에 다룰 리스트</a:t>
            </a:r>
            <a:r>
              <a:rPr lang="en-US" altLang="ko-KR" dirty="0"/>
              <a:t>(List)</a:t>
            </a:r>
            <a:r>
              <a:rPr lang="ko-KR" altLang="en-US" dirty="0"/>
              <a:t>와 비슷한 특성을 가집니다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9B215C7-5BEE-4D95-9CA5-020742276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399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297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문자열 인덱싱과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문자열 인덱싱과 </a:t>
            </a:r>
            <a:r>
              <a:rPr lang="ko-KR" altLang="en-US" sz="1400" b="1" dirty="0" err="1"/>
              <a:t>슬라이싱</a:t>
            </a:r>
            <a:endParaRPr lang="ko-KR" altLang="en-US" sz="1400" b="1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문자열 인덱싱</a:t>
            </a:r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0EBA6DC-357E-4D6C-BB25-BACC6ECA4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809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문자열 인덱싱과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78DFED-23CC-4B26-8301-C72C72A08B50}"/>
              </a:ext>
            </a:extLst>
          </p:cNvPr>
          <p:cNvSpPr txBox="1"/>
          <p:nvPr/>
        </p:nvSpPr>
        <p:spPr>
          <a:xfrm>
            <a:off x="8426913" y="5237897"/>
            <a:ext cx="24299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※ </a:t>
            </a:r>
            <a:r>
              <a:rPr lang="ko-KR" altLang="en-US" sz="900" dirty="0" err="1">
                <a:solidFill>
                  <a:srgbClr val="FF0000"/>
                </a:solidFill>
              </a:rPr>
              <a:t>슬라이싱으로</a:t>
            </a:r>
            <a:r>
              <a:rPr lang="ko-KR" altLang="en-US" sz="900" dirty="0">
                <a:solidFill>
                  <a:srgbClr val="FF0000"/>
                </a:solidFill>
              </a:rPr>
              <a:t> 문자는 </a:t>
            </a:r>
            <a:r>
              <a:rPr lang="ko-KR" altLang="en-US" sz="900" dirty="0" err="1">
                <a:solidFill>
                  <a:srgbClr val="FF0000"/>
                </a:solidFill>
              </a:rPr>
              <a:t>바꿀수</a:t>
            </a:r>
            <a:r>
              <a:rPr lang="ko-KR" altLang="en-US" sz="900" dirty="0">
                <a:solidFill>
                  <a:srgbClr val="FF0000"/>
                </a:solidFill>
              </a:rPr>
              <a:t> 없다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013F7C8-802F-49FC-9328-3AFB3869C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93" y="1113572"/>
            <a:ext cx="1009650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95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데이터 다루기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6164263" y="4173539"/>
            <a:ext cx="5486400" cy="1928004"/>
          </a:xfrm>
        </p:spPr>
        <p:txBody>
          <a:bodyPr/>
          <a:lstStyle/>
          <a:p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/>
              <a:t>식별자</a:t>
            </a:r>
            <a:r>
              <a:rPr lang="en-US" altLang="ko-KR" dirty="0"/>
              <a:t>,  </a:t>
            </a:r>
            <a:r>
              <a:rPr lang="ko-KR" altLang="en-US" dirty="0"/>
              <a:t>산술 연산자</a:t>
            </a:r>
            <a:r>
              <a:rPr lang="en-US" altLang="ko-KR" dirty="0"/>
              <a:t>. Print()</a:t>
            </a:r>
            <a:r>
              <a:rPr lang="ko-KR" altLang="en-US" dirty="0"/>
              <a:t> 함수</a:t>
            </a:r>
            <a:r>
              <a:rPr lang="en-US" altLang="ko-KR" dirty="0"/>
              <a:t>, </a:t>
            </a:r>
            <a:r>
              <a:rPr lang="ko-KR" altLang="en-US" dirty="0"/>
              <a:t>비교 연산자</a:t>
            </a:r>
            <a:r>
              <a:rPr lang="en-US" altLang="ko-KR" dirty="0"/>
              <a:t>, </a:t>
            </a:r>
            <a:r>
              <a:rPr lang="ko-KR" altLang="en-US" dirty="0"/>
              <a:t>기타 연산자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불리언</a:t>
            </a:r>
            <a:r>
              <a:rPr lang="en-US" altLang="ko-KR" dirty="0"/>
              <a:t>, </a:t>
            </a:r>
            <a:r>
              <a:rPr lang="ko-KR" altLang="en-US" dirty="0" err="1"/>
              <a:t>형변환</a:t>
            </a:r>
            <a:r>
              <a:rPr lang="ko-KR" altLang="en-US" dirty="0"/>
              <a:t> 등을 개념을 배우고 실습</a:t>
            </a:r>
          </a:p>
        </p:txBody>
      </p:sp>
    </p:spTree>
    <p:extLst>
      <p:ext uri="{BB962C8B-B14F-4D97-AF65-F5344CB8AC3E}">
        <p14:creationId xmlns:p14="http://schemas.microsoft.com/office/powerpoint/2010/main" val="33398315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문자열 관련 주요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문자열 관련 주요 메서드</a:t>
            </a:r>
          </a:p>
          <a:p>
            <a:r>
              <a:rPr lang="ko-KR" altLang="en-US" dirty="0"/>
              <a:t>변수</a:t>
            </a:r>
            <a:r>
              <a:rPr lang="en-US" altLang="ko-KR" dirty="0"/>
              <a:t>(</a:t>
            </a:r>
            <a:r>
              <a:rPr lang="ko-KR" altLang="en-US" dirty="0"/>
              <a:t>또는 개체</a:t>
            </a:r>
            <a:r>
              <a:rPr lang="en-US" altLang="ko-KR" dirty="0"/>
              <a:t>) </a:t>
            </a:r>
            <a:r>
              <a:rPr lang="ko-KR" altLang="en-US" dirty="0"/>
              <a:t>뒤에 </a:t>
            </a:r>
            <a:r>
              <a:rPr lang="en-US" altLang="ko-KR" dirty="0"/>
              <a:t>'.</a:t>
            </a:r>
            <a:r>
              <a:rPr lang="ko-KR" altLang="en-US" dirty="0"/>
              <a:t>함수</a:t>
            </a:r>
            <a:r>
              <a:rPr lang="en-US" altLang="ko-KR" dirty="0"/>
              <a:t>' </a:t>
            </a:r>
            <a:r>
              <a:rPr lang="ko-KR" altLang="en-US" dirty="0"/>
              <a:t>형태로 사용하는 함수를 </a:t>
            </a:r>
            <a:r>
              <a:rPr lang="ko-KR" altLang="en-US" b="1" dirty="0"/>
              <a:t>메서드</a:t>
            </a:r>
            <a:r>
              <a:rPr lang="en-US" altLang="ko-KR" b="1" dirty="0"/>
              <a:t>(Method)</a:t>
            </a:r>
            <a:r>
              <a:rPr lang="ko-KR" altLang="en-US" dirty="0"/>
              <a:t> 라고 부릅니다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아래 언급된 메서드 외에도 문자열 관련 메서드가 상당히 많으니 관련 자료를 참고하기 바랍니다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문자열을 변환하는 메서드를 사용해도 그 결과가 변수에 반영되지는 않습니다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대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소문자 변환</a:t>
            </a:r>
            <a:endParaRPr lang="ko-KR" altLang="en-US" sz="1200" dirty="0"/>
          </a:p>
          <a:p>
            <a:r>
              <a:rPr lang="en-US" altLang="ko-KR" b="1" dirty="0"/>
              <a:t>capitalize()</a:t>
            </a:r>
            <a:r>
              <a:rPr lang="ko-KR" altLang="en-US" dirty="0"/>
              <a:t> 메서드</a:t>
            </a:r>
            <a:r>
              <a:rPr lang="en-US" altLang="ko-KR" dirty="0"/>
              <a:t>: </a:t>
            </a:r>
            <a:r>
              <a:rPr lang="ko-KR" altLang="en-US" dirty="0"/>
              <a:t>문자열 첫 문자만 대문자</a:t>
            </a:r>
            <a:r>
              <a:rPr lang="en-US" altLang="ko-KR" dirty="0"/>
              <a:t>, </a:t>
            </a:r>
            <a:r>
              <a:rPr lang="ko-KR" altLang="en-US" dirty="0"/>
              <a:t>나머지 모두 소문자로 변환합니다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title()</a:t>
            </a:r>
            <a:r>
              <a:rPr lang="ko-KR" altLang="en-US" dirty="0"/>
              <a:t> 메서드</a:t>
            </a:r>
            <a:r>
              <a:rPr lang="en-US" altLang="ko-KR" dirty="0"/>
              <a:t>: </a:t>
            </a:r>
            <a:r>
              <a:rPr lang="ko-KR" altLang="en-US" dirty="0"/>
              <a:t>단어 첫 문자만 대문자</a:t>
            </a:r>
            <a:r>
              <a:rPr lang="en-US" altLang="ko-KR" dirty="0"/>
              <a:t>, </a:t>
            </a:r>
            <a:r>
              <a:rPr lang="ko-KR" altLang="en-US" dirty="0"/>
              <a:t>나머지는 모두 소문자로 변환합니다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upper()</a:t>
            </a:r>
            <a:r>
              <a:rPr lang="ko-KR" altLang="en-US" dirty="0"/>
              <a:t> 메서드</a:t>
            </a:r>
            <a:r>
              <a:rPr lang="en-US" altLang="ko-KR" dirty="0"/>
              <a:t>: </a:t>
            </a:r>
            <a:r>
              <a:rPr lang="ko-KR" altLang="en-US" dirty="0"/>
              <a:t>모든 문자를 대문자로 변환합니다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lower()</a:t>
            </a:r>
            <a:r>
              <a:rPr lang="ko-KR" altLang="en-US" dirty="0"/>
              <a:t> 메서드</a:t>
            </a:r>
            <a:r>
              <a:rPr lang="en-US" altLang="ko-KR" dirty="0"/>
              <a:t>: </a:t>
            </a:r>
            <a:r>
              <a:rPr lang="ko-KR" altLang="en-US" dirty="0"/>
              <a:t>모든 문자를 소문자로 변환합니다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971D3C5-F0B8-4856-A84E-58CA371C8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39100" cy="31146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07800F-D2C8-412D-9B1A-E9B4164BA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4393463"/>
            <a:ext cx="80391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8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문자열 관련 주요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문자열 관련 주요 메서드</a:t>
            </a:r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자릿수 지정과 정렬</a:t>
            </a:r>
            <a:endParaRPr lang="ko-KR" altLang="en-US" sz="1200" dirty="0"/>
          </a:p>
          <a:p>
            <a:r>
              <a:rPr lang="en-US" altLang="ko-KR" b="1" dirty="0" err="1"/>
              <a:t>rjust</a:t>
            </a:r>
            <a:r>
              <a:rPr lang="en-US" altLang="ko-KR" b="1" dirty="0"/>
              <a:t>(x)</a:t>
            </a:r>
            <a:r>
              <a:rPr lang="ko-KR" altLang="en-US" dirty="0"/>
              <a:t> 메서드</a:t>
            </a:r>
            <a:r>
              <a:rPr lang="en-US" altLang="ko-KR" dirty="0"/>
              <a:t>: </a:t>
            </a:r>
            <a:r>
              <a:rPr lang="ko-KR" altLang="en-US" dirty="0"/>
              <a:t>지정한 </a:t>
            </a:r>
            <a:r>
              <a:rPr lang="en-US" altLang="ko-KR" dirty="0"/>
              <a:t>x </a:t>
            </a:r>
            <a:r>
              <a:rPr lang="ko-KR" altLang="en-US" dirty="0"/>
              <a:t>만큼의 자릿수를 확보한 후 오른쪽 정렬합니다</a:t>
            </a:r>
            <a:r>
              <a:rPr lang="en-US" altLang="ko-KR" dirty="0"/>
              <a:t>.</a:t>
            </a:r>
          </a:p>
          <a:p>
            <a:r>
              <a:rPr lang="en-US" altLang="ko-KR" b="1" dirty="0" err="1"/>
              <a:t>ljust</a:t>
            </a:r>
            <a:r>
              <a:rPr lang="en-US" altLang="ko-KR" b="1" dirty="0"/>
              <a:t>(x)</a:t>
            </a:r>
            <a:r>
              <a:rPr lang="ko-KR" altLang="en-US" dirty="0"/>
              <a:t> 메서드</a:t>
            </a:r>
            <a:r>
              <a:rPr lang="en-US" altLang="ko-KR" dirty="0"/>
              <a:t>: </a:t>
            </a:r>
            <a:r>
              <a:rPr lang="ko-KR" altLang="en-US" dirty="0"/>
              <a:t>지정한 </a:t>
            </a:r>
            <a:r>
              <a:rPr lang="en-US" altLang="ko-KR" dirty="0"/>
              <a:t>x </a:t>
            </a:r>
            <a:r>
              <a:rPr lang="ko-KR" altLang="en-US" dirty="0"/>
              <a:t>만큼의 자릿수를 확보한 후 왼쪽 정렬합니다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center(x)</a:t>
            </a:r>
            <a:r>
              <a:rPr lang="ko-KR" altLang="en-US" dirty="0"/>
              <a:t> 메서드</a:t>
            </a:r>
            <a:r>
              <a:rPr lang="en-US" altLang="ko-KR" dirty="0"/>
              <a:t>: </a:t>
            </a:r>
            <a:r>
              <a:rPr lang="ko-KR" altLang="en-US" dirty="0"/>
              <a:t>지정한 </a:t>
            </a:r>
            <a:r>
              <a:rPr lang="en-US" altLang="ko-KR" dirty="0"/>
              <a:t>x </a:t>
            </a:r>
            <a:r>
              <a:rPr lang="ko-KR" altLang="en-US" dirty="0"/>
              <a:t>만큼의 자릿수를 확보한 후 가운데 정렬합니다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일부 변경 및 제거</a:t>
            </a:r>
            <a:endParaRPr lang="ko-KR" altLang="en-US" sz="1200" dirty="0"/>
          </a:p>
          <a:p>
            <a:r>
              <a:rPr lang="en-US" altLang="ko-KR" b="1" dirty="0"/>
              <a:t>replace(x, y)</a:t>
            </a:r>
            <a:r>
              <a:rPr lang="ko-KR" altLang="en-US" dirty="0"/>
              <a:t> 메서드</a:t>
            </a:r>
            <a:r>
              <a:rPr lang="en-US" altLang="ko-KR" dirty="0"/>
              <a:t>: </a:t>
            </a:r>
            <a:r>
              <a:rPr lang="ko-KR" altLang="en-US" dirty="0"/>
              <a:t>문자열에 포함된 일부 문자열 </a:t>
            </a:r>
            <a:r>
              <a:rPr lang="en-US" altLang="ko-KR" dirty="0"/>
              <a:t>x</a:t>
            </a:r>
            <a:r>
              <a:rPr lang="ko-KR" altLang="en-US" dirty="0"/>
              <a:t>를 문자열 </a:t>
            </a:r>
            <a:r>
              <a:rPr lang="en-US" altLang="ko-KR" dirty="0"/>
              <a:t>y</a:t>
            </a:r>
            <a:r>
              <a:rPr lang="ko-KR" altLang="en-US" dirty="0"/>
              <a:t>로 변경합니다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strip(x)</a:t>
            </a:r>
            <a:r>
              <a:rPr lang="ko-KR" altLang="en-US" dirty="0"/>
              <a:t> 메서드</a:t>
            </a:r>
            <a:r>
              <a:rPr lang="en-US" altLang="ko-KR" dirty="0"/>
              <a:t>: </a:t>
            </a:r>
            <a:r>
              <a:rPr lang="ko-KR" altLang="en-US" dirty="0"/>
              <a:t>문자열에서 양쪽의 공백 또는 특수 문자를 제거합니다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9D009F7-23C6-4B6F-BB90-4084182DA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2" y="1122039"/>
            <a:ext cx="8017404" cy="13811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0ABC152-C2D5-4748-9149-F2F443082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2551688"/>
            <a:ext cx="8017404" cy="26479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A2CABD4-8330-47A8-A6F1-767CEC0FA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91" y="5291836"/>
            <a:ext cx="617220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277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문자열 관련 주요 메서드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065FD7-9FEA-49F3-A355-CED5232DA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1" y="1113572"/>
            <a:ext cx="11599332" cy="393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164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문자열 관련 주요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/>
              <a:t>분리와 연결</a:t>
            </a:r>
            <a:endParaRPr lang="ko-KR" altLang="en-US" sz="1200" dirty="0"/>
          </a:p>
          <a:p>
            <a:r>
              <a:rPr lang="en-US" altLang="ko-KR" b="1" dirty="0"/>
              <a:t>split((x)</a:t>
            </a:r>
            <a:r>
              <a:rPr lang="ko-KR" altLang="en-US" dirty="0"/>
              <a:t> 메서드</a:t>
            </a:r>
            <a:r>
              <a:rPr lang="en-US" altLang="ko-KR" dirty="0"/>
              <a:t>: x </a:t>
            </a:r>
            <a:r>
              <a:rPr lang="ko-KR" altLang="en-US" dirty="0"/>
              <a:t>문자를 구분자로 하여 문자열을 분리하여 리스트로 변환합니다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F37E13-ACEF-45D9-AA22-7DE985890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422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문자열 관련 주요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문자열 관련 주요 메서드</a:t>
            </a:r>
          </a:p>
          <a:p>
            <a:r>
              <a:rPr lang="en-US" altLang="ko-KR" b="1" dirty="0" err="1"/>
              <a:t>x.join</a:t>
            </a:r>
            <a:r>
              <a:rPr lang="en-US" altLang="ko-KR" b="1" dirty="0"/>
              <a:t>(s)</a:t>
            </a:r>
            <a:r>
              <a:rPr lang="ko-KR" altLang="en-US" dirty="0"/>
              <a:t> 메서드</a:t>
            </a:r>
            <a:r>
              <a:rPr lang="en-US" altLang="ko-KR" dirty="0"/>
              <a:t>: x</a:t>
            </a:r>
            <a:r>
              <a:rPr lang="ko-KR" altLang="en-US" dirty="0"/>
              <a:t>를 구분자로 하여 요소들을 연결한 문자열로 변환합니다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join() </a:t>
            </a:r>
            <a:r>
              <a:rPr lang="ko-KR" altLang="en-US" dirty="0"/>
              <a:t>메서드로 구분자를 두어 연결된 문자열을 만듭니다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72877B2-2D79-4785-9570-3887C518B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4667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문자열 관련 주요 메서드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6C3D98B-7BBE-4B1B-B7BB-F54082D2A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4" y="1113572"/>
            <a:ext cx="1142682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216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EA5203-620E-4840-BB88-01156378E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9078213" cy="43474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08DC30E-9DC9-4460-BF16-3CBEBC70A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5041839"/>
            <a:ext cx="7999942" cy="131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015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07CF9A-5E16-496B-ABAD-1002D26FC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13572"/>
            <a:ext cx="7569674" cy="36531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4B920D3-2685-46F0-BA45-B527B12D7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630" y="3337774"/>
            <a:ext cx="6949928" cy="291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9819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C138E39-E54C-445B-A50B-3CB2FE181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4" y="1113572"/>
            <a:ext cx="9111895" cy="483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60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50730D5-E15B-4435-B4F6-2E8CDF267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7634287" cy="422747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92763F2-1987-4864-8D3C-A925038BF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298" y="4813944"/>
            <a:ext cx="8184621" cy="173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0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데이터 다루기</a:t>
            </a: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F4B8BBE9-AAA7-4C31-AA07-C7622097E1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324252"/>
              </p:ext>
            </p:extLst>
          </p:nvPr>
        </p:nvGraphicFramePr>
        <p:xfrm>
          <a:off x="6173541" y="1256044"/>
          <a:ext cx="5486498" cy="29200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1056">
                  <a:extLst>
                    <a:ext uri="{9D8B030D-6E8A-4147-A177-3AD203B41FA5}">
                      <a16:colId xmlns:a16="http://schemas.microsoft.com/office/drawing/2014/main" val="2311907265"/>
                    </a:ext>
                  </a:extLst>
                </a:gridCol>
                <a:gridCol w="4215442">
                  <a:extLst>
                    <a:ext uri="{9D8B030D-6E8A-4147-A177-3AD203B41FA5}">
                      <a16:colId xmlns:a16="http://schemas.microsoft.com/office/drawing/2014/main" val="957812369"/>
                    </a:ext>
                  </a:extLst>
                </a:gridCol>
              </a:tblGrid>
              <a:tr h="4279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교육기간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2024. 02.21 ~ 2024. 02.28 (1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주일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)</a:t>
                      </a:r>
                      <a:endParaRPr lang="ko-KR" altLang="en-US" sz="105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839876"/>
                  </a:ext>
                </a:extLst>
              </a:tr>
              <a:tr h="860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교육 목적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DX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컨설턴트 및 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AI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를 다루기 위해 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Python 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기초 학습 및 습득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427350"/>
                  </a:ext>
                </a:extLst>
              </a:tr>
              <a:tr h="10113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교육 내용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Python 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프로그래밍을 위해 연산자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및 여러 자료형을 학습 및 실습을 진행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830899"/>
                  </a:ext>
                </a:extLst>
              </a:tr>
              <a:tr h="620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사용언어</a:t>
                      </a:r>
                      <a:endParaRPr lang="en-US" altLang="ko-KR" sz="1050" b="1" dirty="0"/>
                    </a:p>
                    <a:p>
                      <a:pPr algn="ctr" latinLnBrk="1"/>
                      <a:r>
                        <a:rPr lang="ko-KR" altLang="en-US" sz="1050" b="1" dirty="0"/>
                        <a:t>및 개발 환경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 err="1">
                          <a:solidFill>
                            <a:schemeClr val="accent5"/>
                          </a:solidFill>
                        </a:rPr>
                        <a:t>Anconda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en-US" altLang="ko-KR" sz="1050" dirty="0" err="1">
                          <a:solidFill>
                            <a:schemeClr val="accent5"/>
                          </a:solidFill>
                        </a:rPr>
                        <a:t>Jupyter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en-US" altLang="ko-KR" sz="1050" dirty="0" err="1">
                          <a:solidFill>
                            <a:schemeClr val="accent5"/>
                          </a:solidFill>
                        </a:rPr>
                        <a:t>NoteBook</a:t>
                      </a:r>
                      <a:endParaRPr lang="ko-KR" altLang="en-US" sz="105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21617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F43EBD9-E68A-4D38-83B5-B5FB72159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999"/>
            <a:ext cx="6019968" cy="554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787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14A1FA-6783-4B0E-9FC3-14A11D70C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1"/>
            <a:ext cx="6681962" cy="41272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5BB7ED3-DBD0-442C-BCC7-5DD429BF9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193" y="4658637"/>
            <a:ext cx="7457763" cy="217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37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B9333C-E761-4525-A03E-C3497D1BD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4" y="1113572"/>
            <a:ext cx="5980381" cy="39833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1AA21D1-21BB-4CC7-A50F-95FD181A8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113835"/>
            <a:ext cx="5537731" cy="361627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B8CF3D3-D4FF-4513-9BE3-E56BA5D1FC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006" y="1185333"/>
            <a:ext cx="4837728" cy="274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4693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리스트 개념</a:t>
            </a:r>
            <a:r>
              <a:rPr lang="en-US" altLang="ko-KR" dirty="0"/>
              <a:t>, </a:t>
            </a:r>
            <a:r>
              <a:rPr lang="ko-KR" altLang="en-US" dirty="0" err="1"/>
              <a:t>슬라이싱</a:t>
            </a:r>
            <a:r>
              <a:rPr lang="en-US" altLang="ko-KR" dirty="0"/>
              <a:t>, </a:t>
            </a:r>
            <a:r>
              <a:rPr lang="ko-KR" altLang="en-US" dirty="0"/>
              <a:t>인덱싱 등 배우고 실습 </a:t>
            </a:r>
          </a:p>
        </p:txBody>
      </p:sp>
    </p:spTree>
    <p:extLst>
      <p:ext uri="{BB962C8B-B14F-4D97-AF65-F5344CB8AC3E}">
        <p14:creationId xmlns:p14="http://schemas.microsoft.com/office/powerpoint/2010/main" val="23825481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리스트</a:t>
            </a:r>
            <a:r>
              <a:rPr lang="en-US" altLang="ko-KR" sz="1400" b="1" dirty="0"/>
              <a:t>(List) </a:t>
            </a:r>
            <a:r>
              <a:rPr lang="ko-KR" altLang="en-US" sz="1400" b="1" dirty="0"/>
              <a:t>자료형</a:t>
            </a:r>
          </a:p>
          <a:p>
            <a:r>
              <a:rPr lang="ko-KR" altLang="en-US" dirty="0"/>
              <a:t>리스트는 여러 값을 묶어서 갖는 컨테이너 자료형 중의 하나입니다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대괄호</a:t>
            </a:r>
            <a:r>
              <a:rPr lang="en-US" altLang="ko-KR" b="1" dirty="0"/>
              <a:t>([ ])</a:t>
            </a:r>
            <a:r>
              <a:rPr lang="ko-KR" altLang="en-US" dirty="0"/>
              <a:t> 안에 콤마로 구분해 값을 나열하며</a:t>
            </a:r>
            <a:r>
              <a:rPr lang="en-US" altLang="ko-KR" dirty="0"/>
              <a:t>, </a:t>
            </a:r>
            <a:r>
              <a:rPr lang="ko-KR" altLang="en-US" dirty="0"/>
              <a:t>이 값을 </a:t>
            </a:r>
            <a:r>
              <a:rPr lang="ko-KR" altLang="en-US" b="1" dirty="0"/>
              <a:t>요소</a:t>
            </a:r>
            <a:r>
              <a:rPr lang="ko-KR" altLang="en-US" dirty="0"/>
              <a:t>라고 부릅니다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세상 온갖 데이터</a:t>
            </a:r>
            <a:r>
              <a:rPr lang="en-US" altLang="ko-KR" dirty="0"/>
              <a:t>(</a:t>
            </a:r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문자</a:t>
            </a:r>
            <a:r>
              <a:rPr lang="en-US" altLang="ko-KR" dirty="0"/>
              <a:t>,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이미지 등등</a:t>
            </a:r>
            <a:r>
              <a:rPr lang="en-US" altLang="ko-KR" dirty="0"/>
              <a:t>)</a:t>
            </a:r>
            <a:r>
              <a:rPr lang="ko-KR" altLang="en-US" dirty="0"/>
              <a:t>가 리스트의 요소가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당연히 리스트가 리스트의 요소가 될 수도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Python</a:t>
            </a:r>
            <a:r>
              <a:rPr lang="ko-KR" altLang="en-US" dirty="0"/>
              <a:t>에서 가장 많이 사용되는 자료형이 리스트라고 생각해도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일반 변수</a:t>
            </a:r>
            <a:endParaRPr lang="ko-KR" altLang="en-US" sz="1200" dirty="0"/>
          </a:p>
          <a:p>
            <a:r>
              <a:rPr lang="ko-KR" altLang="en-US" dirty="0"/>
              <a:t>일반 변수를 사용한다면 </a:t>
            </a:r>
            <a:r>
              <a:rPr lang="en-US" altLang="ko-KR" dirty="0"/>
              <a:t>5</a:t>
            </a:r>
            <a:r>
              <a:rPr lang="ko-KR" altLang="en-US" dirty="0"/>
              <a:t>명 학생 성적을 처리하기 위해 </a:t>
            </a:r>
            <a:r>
              <a:rPr lang="en-US" altLang="ko-KR" b="1" dirty="0"/>
              <a:t>5</a:t>
            </a:r>
            <a:r>
              <a:rPr lang="ko-KR" altLang="en-US" b="1" dirty="0"/>
              <a:t>개 변수</a:t>
            </a:r>
            <a:r>
              <a:rPr lang="ko-KR" altLang="en-US" dirty="0"/>
              <a:t>가 필요합니다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50</a:t>
            </a:r>
            <a:r>
              <a:rPr lang="ko-KR" altLang="en-US" dirty="0"/>
              <a:t>명 학생 성적을 처리한다면 </a:t>
            </a:r>
            <a:r>
              <a:rPr lang="en-US" altLang="ko-KR" b="1" dirty="0"/>
              <a:t>50</a:t>
            </a:r>
            <a:r>
              <a:rPr lang="ko-KR" altLang="en-US" b="1" dirty="0"/>
              <a:t>개 변수</a:t>
            </a:r>
            <a:r>
              <a:rPr lang="ko-KR" altLang="en-US" dirty="0"/>
              <a:t>가 필요합니다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합을 구하려면 모든 변수를 다음과 같이 더해야 하니 정말 </a:t>
            </a:r>
            <a:r>
              <a:rPr lang="ko-KR" altLang="en-US" b="1" dirty="0"/>
              <a:t>번거롭습니다</a:t>
            </a:r>
            <a:r>
              <a:rPr lang="en-US" altLang="ko-KR" b="1" dirty="0"/>
              <a:t>.</a:t>
            </a: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5A414D0-185B-4776-AA14-9C6568269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3300942"/>
            <a:ext cx="8039100" cy="13906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CD6D8F8-6B0A-4048-BF9D-285409A0D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5075881"/>
            <a:ext cx="803910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259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일반 변수와 리스트 비교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리스트</a:t>
            </a:r>
            <a:r>
              <a:rPr lang="en-US" altLang="ko-KR" sz="1400" b="1" dirty="0"/>
              <a:t>(List) </a:t>
            </a:r>
            <a:r>
              <a:rPr lang="ko-KR" altLang="en-US" sz="1400" b="1" dirty="0"/>
              <a:t>자료형</a:t>
            </a:r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리스트</a:t>
            </a:r>
            <a:endParaRPr lang="ko-KR" altLang="en-US" sz="1200" dirty="0"/>
          </a:p>
          <a:p>
            <a:r>
              <a:rPr lang="ko-KR" altLang="en-US" dirty="0"/>
              <a:t>리스트를 사용한다면 </a:t>
            </a:r>
            <a:r>
              <a:rPr lang="en-US" altLang="ko-KR" dirty="0"/>
              <a:t>5</a:t>
            </a:r>
            <a:r>
              <a:rPr lang="ko-KR" altLang="en-US" dirty="0"/>
              <a:t>명이든 </a:t>
            </a:r>
            <a:r>
              <a:rPr lang="en-US" altLang="ko-KR" dirty="0"/>
              <a:t>50</a:t>
            </a:r>
            <a:r>
              <a:rPr lang="ko-KR" altLang="en-US" dirty="0"/>
              <a:t>명이든 학생 성적을 </a:t>
            </a:r>
            <a:r>
              <a:rPr lang="ko-KR" altLang="en-US" b="1" dirty="0"/>
              <a:t>리스트 하나</a:t>
            </a:r>
            <a:r>
              <a:rPr lang="ko-KR" altLang="en-US" dirty="0"/>
              <a:t>로 처리할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1200" dirty="0"/>
              <a:t>sum() </a:t>
            </a:r>
            <a:r>
              <a:rPr lang="ko-KR" altLang="en-US" sz="1200" dirty="0"/>
              <a:t>함수로 합을 </a:t>
            </a:r>
            <a:r>
              <a:rPr lang="ko-KR" altLang="en-US" sz="1200" b="1" dirty="0"/>
              <a:t>쉽게</a:t>
            </a:r>
            <a:r>
              <a:rPr lang="ko-KR" altLang="en-US" sz="1200" dirty="0"/>
              <a:t> 구할 수 있습니다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max() </a:t>
            </a:r>
            <a:r>
              <a:rPr lang="ko-KR" altLang="en-US" sz="1200" dirty="0"/>
              <a:t>함수로 최댓값을 </a:t>
            </a:r>
            <a:r>
              <a:rPr lang="ko-KR" altLang="en-US" sz="1200" b="1" dirty="0"/>
              <a:t>쉽게</a:t>
            </a:r>
            <a:r>
              <a:rPr lang="ko-KR" altLang="en-US" sz="1200" dirty="0"/>
              <a:t> 구할 수 있습니다</a:t>
            </a:r>
            <a:r>
              <a:rPr lang="en-US" altLang="ko-KR" sz="1200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83D023F-55FA-4EC2-8AEC-E15E982DE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0" y="1113571"/>
            <a:ext cx="8017405" cy="12160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48DA77B-35A4-469F-BD9E-6FC72FE82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2602014"/>
            <a:ext cx="8017404" cy="11317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CB906A8-BC70-4799-8B14-63247450A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89" y="4120043"/>
            <a:ext cx="8017403" cy="12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다양한 형태의 리스트</a:t>
            </a:r>
            <a:endParaRPr lang="en-US" altLang="ko-KR" sz="1400" b="1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 err="1"/>
              <a:t>비어있는</a:t>
            </a:r>
            <a:r>
              <a:rPr lang="ko-KR" altLang="en-US" sz="1200" b="1" dirty="0"/>
              <a:t> 리스트 만들기</a:t>
            </a:r>
            <a:endParaRPr lang="ko-KR" altLang="en-US" sz="1200" dirty="0"/>
          </a:p>
          <a:p>
            <a:r>
              <a:rPr lang="ko-KR" altLang="en-US" dirty="0"/>
              <a:t>이후 요소를 받기 위해 </a:t>
            </a:r>
            <a:r>
              <a:rPr lang="ko-KR" altLang="en-US" dirty="0" err="1"/>
              <a:t>비어있는</a:t>
            </a:r>
            <a:r>
              <a:rPr lang="ko-KR" altLang="en-US" dirty="0"/>
              <a:t> 리스트를 만드는 경우가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list() </a:t>
            </a:r>
            <a:r>
              <a:rPr lang="ko-KR" altLang="en-US" dirty="0"/>
              <a:t>함수는 다른 자료형을 리스트로 변환하는 함수입니다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같은 자료형을 요소로 갖는 리스트</a:t>
            </a:r>
            <a:endParaRPr lang="ko-KR" altLang="en-US" sz="1200" dirty="0"/>
          </a:p>
          <a:p>
            <a:r>
              <a:rPr lang="ko-KR" altLang="en-US" dirty="0"/>
              <a:t>같은 자료형의 데이터를 요소로 갖는 리스트가 가장 일반적인 리스트 유형입니다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문자열에 포함된 문자 개수를 확인했던 </a:t>
            </a:r>
            <a:r>
              <a:rPr lang="en-US" altLang="ko-KR" dirty="0" err="1"/>
              <a:t>len</a:t>
            </a:r>
            <a:r>
              <a:rPr lang="en-US" altLang="ko-KR" dirty="0"/>
              <a:t>() </a:t>
            </a:r>
            <a:r>
              <a:rPr lang="ko-KR" altLang="en-US" dirty="0"/>
              <a:t>함수로 리스트 요소 개수를 확인할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여러 자료형을 요소로 갖는 리스트</a:t>
            </a:r>
            <a:endParaRPr lang="ko-KR" altLang="en-US" sz="1200" dirty="0"/>
          </a:p>
          <a:p>
            <a:r>
              <a:rPr lang="ko-KR" altLang="en-US" dirty="0"/>
              <a:t>여러 자료형의 값을 요소로 갖는 리스트를 만들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/>
              <a:t>리스트를 요소로 갖는 리스트</a:t>
            </a:r>
            <a:endParaRPr lang="ko-KR" altLang="en-US" sz="1200" dirty="0"/>
          </a:p>
          <a:p>
            <a:r>
              <a:rPr lang="ko-KR" altLang="en-US" sz="1000" dirty="0"/>
              <a:t>리스트를 요소로 갖는 리스트</a:t>
            </a:r>
            <a:r>
              <a:rPr lang="en-US" altLang="ko-KR" sz="1000" dirty="0"/>
              <a:t>(List of List)</a:t>
            </a:r>
            <a:r>
              <a:rPr lang="ko-KR" altLang="en-US" sz="1000" dirty="0"/>
              <a:t>를 만들 수 있습니다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아래 리스트와 같은 형태를 </a:t>
            </a:r>
            <a:r>
              <a:rPr lang="en-US" altLang="ko-KR" sz="1000" dirty="0"/>
              <a:t>2</a:t>
            </a:r>
            <a:r>
              <a:rPr lang="ko-KR" altLang="en-US" sz="1000" dirty="0"/>
              <a:t>차원 리스트라고 부릅니다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 err="1"/>
              <a:t>len</a:t>
            </a:r>
            <a:r>
              <a:rPr lang="en-US" altLang="ko-KR" sz="1000" dirty="0"/>
              <a:t>() </a:t>
            </a:r>
            <a:r>
              <a:rPr lang="ko-KR" altLang="en-US" sz="1000" dirty="0"/>
              <a:t>함수로 확인한 요소의 개수는 </a:t>
            </a:r>
            <a:r>
              <a:rPr lang="en-US" altLang="ko-KR" sz="1000" dirty="0"/>
              <a:t>9</a:t>
            </a:r>
            <a:r>
              <a:rPr lang="ko-KR" altLang="en-US" sz="1000" dirty="0"/>
              <a:t>가 아니고 </a:t>
            </a:r>
            <a:r>
              <a:rPr lang="en-US" altLang="ko-KR" sz="1000" dirty="0"/>
              <a:t>3</a:t>
            </a:r>
            <a:r>
              <a:rPr lang="ko-KR" altLang="en-US" sz="1000" dirty="0"/>
              <a:t>입니다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요소 </a:t>
            </a:r>
            <a:r>
              <a:rPr lang="en-US" altLang="ko-KR" sz="1000" dirty="0"/>
              <a:t>3</a:t>
            </a:r>
            <a:r>
              <a:rPr lang="ko-KR" altLang="en-US" sz="1000" dirty="0"/>
              <a:t>개씩을 갖는 리스트 </a:t>
            </a:r>
            <a:r>
              <a:rPr lang="en-US" altLang="ko-KR" sz="1000" dirty="0"/>
              <a:t>3</a:t>
            </a:r>
            <a:r>
              <a:rPr lang="ko-KR" altLang="en-US" sz="1000" dirty="0"/>
              <a:t>개가 </a:t>
            </a:r>
            <a:r>
              <a:rPr lang="en-US" altLang="ko-KR" sz="1000" dirty="0"/>
              <a:t>score </a:t>
            </a:r>
            <a:r>
              <a:rPr lang="ko-KR" altLang="en-US" sz="1000" dirty="0"/>
              <a:t>리스트의 요소입니다</a:t>
            </a:r>
            <a:r>
              <a:rPr lang="en-US" altLang="ko-KR" sz="1000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A93E42A-7A60-4557-BA41-62724A4AC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12096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69EFC5C-C5F3-488A-99E8-8EFCB6C3D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2481238"/>
            <a:ext cx="8039100" cy="10572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A65F2C4-FF25-4B4D-BE59-94107734C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91" y="3728074"/>
            <a:ext cx="8039100" cy="10858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AA36687-75D3-4559-B15B-4B40EA325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3891" y="4939411"/>
            <a:ext cx="80391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340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400" b="1" dirty="0"/>
              <a:t>range() </a:t>
            </a:r>
            <a:r>
              <a:rPr lang="ko-KR" altLang="en-US" sz="1400" b="1" dirty="0"/>
              <a:t>함수로 리스트 만들기</a:t>
            </a:r>
          </a:p>
          <a:p>
            <a:r>
              <a:rPr lang="ko-KR" altLang="en-US" dirty="0"/>
              <a:t>다음과 같이 일련의 요소를 직접 나열하는 것은 정말 번거롭습니다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혹시 입력하다가 빼먹은 숫자가 없는지 불안하기까지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1" dirty="0"/>
              <a:t>연속된 정수</a:t>
            </a:r>
            <a:r>
              <a:rPr lang="ko-KR" altLang="en-US" dirty="0"/>
              <a:t>로 리스트를 만들 때는 </a:t>
            </a:r>
            <a:r>
              <a:rPr lang="en-US" altLang="ko-KR" b="1" dirty="0"/>
              <a:t>range()</a:t>
            </a:r>
            <a:r>
              <a:rPr lang="ko-KR" altLang="en-US" dirty="0"/>
              <a:t> 함수를 사용하면 편리합니다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range() </a:t>
            </a:r>
            <a:r>
              <a:rPr lang="ko-KR" altLang="en-US" dirty="0"/>
              <a:t>함수로 리스트를 만드는 것이 아니라 이 함수로 얻은 값을 리스트로 변환합니다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range() </a:t>
            </a:r>
            <a:r>
              <a:rPr lang="ko-KR" altLang="en-US" dirty="0"/>
              <a:t>함수는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/>
              <a:t>집합</a:t>
            </a:r>
            <a:r>
              <a:rPr lang="en-US" altLang="ko-KR" dirty="0"/>
              <a:t>, </a:t>
            </a:r>
            <a:r>
              <a:rPr lang="ko-KR" altLang="en-US" dirty="0" err="1"/>
              <a:t>딕셔너리</a:t>
            </a:r>
            <a:r>
              <a:rPr lang="ko-KR" altLang="en-US" dirty="0"/>
              <a:t> 등을 만들 때도 사용됩니다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기본 사용법</a:t>
            </a:r>
            <a:endParaRPr lang="ko-KR" altLang="en-US" sz="1200" dirty="0"/>
          </a:p>
          <a:p>
            <a:r>
              <a:rPr lang="en-US" altLang="ko-KR" b="1" dirty="0"/>
              <a:t>range(</a:t>
            </a:r>
            <a:r>
              <a:rPr lang="en-US" altLang="ko-KR" b="1" i="1" dirty="0"/>
              <a:t>n</a:t>
            </a:r>
            <a:r>
              <a:rPr lang="en-US" altLang="ko-KR" b="1" dirty="0"/>
              <a:t>)</a:t>
            </a:r>
            <a:r>
              <a:rPr lang="en-US" altLang="ko-KR" dirty="0"/>
              <a:t>: 0 </a:t>
            </a:r>
            <a:r>
              <a:rPr lang="ko-KR" altLang="en-US" dirty="0"/>
              <a:t>부터 </a:t>
            </a:r>
            <a:r>
              <a:rPr lang="en-US" altLang="ko-KR" dirty="0"/>
              <a:t>n-1 </a:t>
            </a:r>
            <a:r>
              <a:rPr lang="ko-KR" altLang="en-US" dirty="0"/>
              <a:t>까지의 정수 범위가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="1" dirty="0"/>
              <a:t>range(</a:t>
            </a:r>
            <a:r>
              <a:rPr lang="en-US" altLang="ko-KR" b="1" i="1" dirty="0"/>
              <a:t>m</a:t>
            </a:r>
            <a:r>
              <a:rPr lang="en-US" altLang="ko-KR" b="1" dirty="0"/>
              <a:t>, </a:t>
            </a:r>
            <a:r>
              <a:rPr lang="en-US" altLang="ko-KR" b="1" i="1" dirty="0"/>
              <a:t>n</a:t>
            </a:r>
            <a:r>
              <a:rPr lang="en-US" altLang="ko-KR" b="1" dirty="0"/>
              <a:t>)</a:t>
            </a:r>
            <a:r>
              <a:rPr lang="en-US" altLang="ko-KR" dirty="0"/>
              <a:t>: m </a:t>
            </a:r>
            <a:r>
              <a:rPr lang="ko-KR" altLang="en-US" dirty="0"/>
              <a:t>부터 </a:t>
            </a:r>
            <a:r>
              <a:rPr lang="en-US" altLang="ko-KR" dirty="0"/>
              <a:t>n-1 </a:t>
            </a:r>
            <a:r>
              <a:rPr lang="ko-KR" altLang="en-US" dirty="0"/>
              <a:t>까지의 정수 범위가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58D5E8D-DFCC-4449-9B01-49D787D8D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8763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71C4372-34AA-40E7-A393-221CD5AE6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3892579"/>
            <a:ext cx="8039100" cy="8858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AAF48ED-FBB0-45A3-A514-12B652526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91" y="4844315"/>
            <a:ext cx="80391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4905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 err="1"/>
              <a:t>증가값</a:t>
            </a:r>
            <a:r>
              <a:rPr lang="ko-KR" altLang="en-US" sz="1200" b="1" dirty="0"/>
              <a:t> 지정</a:t>
            </a:r>
            <a:endParaRPr lang="ko-KR" altLang="en-US" sz="1200" dirty="0"/>
          </a:p>
          <a:p>
            <a:r>
              <a:rPr lang="en-US" altLang="ko-KR" b="1" dirty="0"/>
              <a:t>range(</a:t>
            </a:r>
            <a:r>
              <a:rPr lang="en-US" altLang="ko-KR" b="1" i="1" dirty="0"/>
              <a:t>m, n, x</a:t>
            </a:r>
            <a:r>
              <a:rPr lang="en-US" altLang="ko-KR" b="1" dirty="0"/>
              <a:t>)</a:t>
            </a:r>
            <a:r>
              <a:rPr lang="en-US" altLang="ko-KR" dirty="0"/>
              <a:t>: m </a:t>
            </a:r>
            <a:r>
              <a:rPr lang="ko-KR" altLang="en-US" dirty="0"/>
              <a:t>부터 </a:t>
            </a:r>
            <a:r>
              <a:rPr lang="en-US" altLang="ko-KR" dirty="0"/>
              <a:t>n-1 </a:t>
            </a:r>
            <a:r>
              <a:rPr lang="ko-KR" altLang="en-US" dirty="0"/>
              <a:t>까지 </a:t>
            </a:r>
            <a:r>
              <a:rPr lang="en-US" altLang="ko-KR" dirty="0"/>
              <a:t>x </a:t>
            </a:r>
            <a:r>
              <a:rPr lang="ko-KR" altLang="en-US" dirty="0"/>
              <a:t>만큼씩 증가하는 정수가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x</a:t>
            </a:r>
            <a:r>
              <a:rPr lang="ko-KR" altLang="en-US" dirty="0"/>
              <a:t>를 음수로 설정하면 점점 작아지는 일련의 정수를 얻을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279D13-4D99-4997-94BA-ED293F832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305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702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31490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문자열로 리스트 만들기</a:t>
            </a:r>
          </a:p>
          <a:p>
            <a:r>
              <a:rPr lang="ko-KR" altLang="en-US" dirty="0"/>
              <a:t>자주 사용될 기능은 아니지만 문자열의 특징으로 알고 있으면 좋을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89C9623-5882-4E52-858C-F16EDD907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151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인덱싱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리스트 인덱싱</a:t>
            </a:r>
            <a:r>
              <a:rPr lang="en-US" altLang="ko-KR" sz="1400" b="1" dirty="0"/>
              <a:t>(Indexing)</a:t>
            </a:r>
          </a:p>
          <a:p>
            <a:r>
              <a:rPr lang="ko-KR" altLang="en-US" dirty="0"/>
              <a:t>특정 요소</a:t>
            </a:r>
            <a:r>
              <a:rPr lang="en-US" altLang="ko-KR" dirty="0"/>
              <a:t>, </a:t>
            </a:r>
            <a:r>
              <a:rPr lang="ko-KR" altLang="en-US" dirty="0"/>
              <a:t>즉 리스트 안에서 특정 값을 찾을 때 사용하는 데이터를 </a:t>
            </a:r>
            <a:r>
              <a:rPr lang="ko-KR" altLang="en-US" b="1" dirty="0" err="1"/>
              <a:t>인덱스</a:t>
            </a:r>
            <a:r>
              <a:rPr lang="ko-KR" altLang="en-US" dirty="0" err="1"/>
              <a:t>라고합니다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인덱스로 특정 요소를 찾는 과정을 </a:t>
            </a:r>
            <a:r>
              <a:rPr lang="ko-KR" altLang="en-US" b="1" dirty="0"/>
              <a:t>인덱싱</a:t>
            </a:r>
            <a:r>
              <a:rPr lang="ko-KR" altLang="en-US" dirty="0"/>
              <a:t>이라고 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대괄호</a:t>
            </a:r>
            <a:r>
              <a:rPr lang="en-US" altLang="ko-KR" dirty="0"/>
              <a:t>, </a:t>
            </a:r>
            <a:r>
              <a:rPr lang="ko-KR" altLang="en-US" dirty="0"/>
              <a:t>즉 </a:t>
            </a:r>
            <a:r>
              <a:rPr lang="en-US" altLang="ko-KR" b="1" dirty="0"/>
              <a:t>[ ]</a:t>
            </a:r>
            <a:r>
              <a:rPr lang="ko-KR" altLang="en-US" dirty="0"/>
              <a:t> 안에 인덱스를 지정합니다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0</a:t>
            </a:r>
            <a:r>
              <a:rPr lang="ko-KR" altLang="en-US" b="1" dirty="0"/>
              <a:t>부터 시작</a:t>
            </a:r>
            <a:r>
              <a:rPr lang="ko-KR" altLang="en-US" dirty="0"/>
              <a:t>하는 </a:t>
            </a:r>
            <a:r>
              <a:rPr lang="ko-KR" altLang="en-US" b="1" dirty="0"/>
              <a:t>순방향 인덱스</a:t>
            </a:r>
            <a:r>
              <a:rPr lang="ko-KR" altLang="en-US" dirty="0"/>
              <a:t>를 사용해 원하는 위치의 요소를 확인합니다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0</a:t>
            </a:r>
            <a:r>
              <a:rPr lang="ko-KR" altLang="en-US" dirty="0"/>
              <a:t>부터 시작함이 매우 낯설지만 자주 사용해 익숙해져야 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역방향 인덱스</a:t>
            </a:r>
            <a:r>
              <a:rPr lang="ko-KR" altLang="en-US" dirty="0"/>
              <a:t>는 </a:t>
            </a:r>
            <a:r>
              <a:rPr lang="en-US" altLang="ko-KR" b="1" dirty="0"/>
              <a:t>-1</a:t>
            </a:r>
            <a:r>
              <a:rPr lang="ko-KR" altLang="en-US" dirty="0"/>
              <a:t>부터 시작됩니다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리스트를 요소로 갖는 리스트에 대한 인덱싱은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F65DAF8-9C9A-4FAB-963D-0DDCDD7AE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1"/>
            <a:ext cx="8017404" cy="159576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BE23EA8-AB0A-47F8-BBA1-10ACFC534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4148669"/>
            <a:ext cx="8017404" cy="123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64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변수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변수</a:t>
            </a:r>
            <a:r>
              <a:rPr lang="en-US" altLang="ko-KR" sz="1400" b="1" dirty="0"/>
              <a:t>(Variables)</a:t>
            </a:r>
          </a:p>
          <a:p>
            <a:r>
              <a:rPr lang="ko-KR" altLang="en-US" b="1" dirty="0"/>
              <a:t>변수</a:t>
            </a:r>
            <a:r>
              <a:rPr lang="ko-KR" altLang="en-US" dirty="0"/>
              <a:t>는 값을 담는 그릇이라고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연산 등의 </a:t>
            </a:r>
            <a:r>
              <a:rPr lang="ko-KR" altLang="en-US" b="1" dirty="0"/>
              <a:t>재사용</a:t>
            </a:r>
            <a:r>
              <a:rPr lang="ko-KR" altLang="en-US" dirty="0"/>
              <a:t> 목적을 위해 값을 담아 두는 존재입니다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변수에 담은 데이터를 이렇게 저렇게 처리하는 것이 </a:t>
            </a:r>
            <a:r>
              <a:rPr lang="ko-KR" altLang="en-US" b="1" dirty="0"/>
              <a:t>프로그래밍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변수에 담아진 수 많은 데이터를 분석하는 것이 </a:t>
            </a:r>
            <a:r>
              <a:rPr lang="ko-KR" altLang="en-US" b="1" dirty="0"/>
              <a:t>데이터 분석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변수 </a:t>
            </a:r>
            <a:r>
              <a:rPr lang="en-US" altLang="ko-KR" b="1" dirty="0"/>
              <a:t>= </a:t>
            </a:r>
            <a:r>
              <a:rPr lang="ko-KR" altLang="en-US" b="1" dirty="0"/>
              <a:t>값</a:t>
            </a:r>
            <a:r>
              <a:rPr lang="ko-KR" altLang="en-US" dirty="0"/>
              <a:t> 형태로 값을 대입하면서 변수를 선언합니다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변수 이름은 그 의미를 알 수 있게 적절한 단어를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변수에 대입된 값에 의해 변수의 자료형</a:t>
            </a:r>
            <a:r>
              <a:rPr lang="en-US" altLang="ko-KR" dirty="0"/>
              <a:t>(=</a:t>
            </a:r>
            <a:r>
              <a:rPr lang="ko-KR" altLang="en-US" dirty="0"/>
              <a:t>데이터 형식</a:t>
            </a:r>
            <a:r>
              <a:rPr lang="en-US" altLang="ko-KR" dirty="0"/>
              <a:t>)</a:t>
            </a:r>
            <a:r>
              <a:rPr lang="ko-KR" altLang="en-US" dirty="0"/>
              <a:t>이 결정됩니다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코드셀에</a:t>
            </a:r>
            <a:r>
              <a:rPr lang="ko-KR" altLang="en-US" dirty="0"/>
              <a:t> 변수 이름만 입력하고 실행하면 변수의 값이 표시됩니다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E3D6F0-DB4E-446B-8A29-7ED39C479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388291"/>
            <a:ext cx="808672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226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리스트 </a:t>
            </a:r>
            <a:r>
              <a:rPr lang="ko-KR" altLang="en-US" sz="1400" b="1" dirty="0" err="1"/>
              <a:t>슬라이싱</a:t>
            </a:r>
            <a:r>
              <a:rPr lang="en-US" altLang="ko-KR" sz="1400" b="1" dirty="0"/>
              <a:t>(Slicing)</a:t>
            </a:r>
            <a:endParaRPr lang="ko-KR" altLang="en-US" sz="1400" b="1" dirty="0"/>
          </a:p>
          <a:p>
            <a:r>
              <a:rPr lang="ko-KR" altLang="en-US" dirty="0"/>
              <a:t>인덱스를 사용해 특정 </a:t>
            </a:r>
            <a:r>
              <a:rPr lang="ko-KR" altLang="en-US" b="1" dirty="0"/>
              <a:t>범위</a:t>
            </a:r>
            <a:r>
              <a:rPr lang="ko-KR" altLang="en-US" dirty="0"/>
              <a:t>의 요소를 찾는 과정을 </a:t>
            </a:r>
            <a:r>
              <a:rPr lang="ko-KR" altLang="en-US" b="1" dirty="0" err="1"/>
              <a:t>슬라이싱</a:t>
            </a:r>
            <a:r>
              <a:rPr lang="ko-KR" altLang="en-US" dirty="0" err="1"/>
              <a:t>이라고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대괄호안에 </a:t>
            </a:r>
            <a:r>
              <a:rPr lang="en-US" altLang="ko-KR" dirty="0"/>
              <a:t>[</a:t>
            </a:r>
            <a:r>
              <a:rPr lang="en-US" altLang="ko-KR" dirty="0" err="1"/>
              <a:t>m:n</a:t>
            </a:r>
            <a:r>
              <a:rPr lang="en-US" altLang="ko-KR" dirty="0"/>
              <a:t>] </a:t>
            </a:r>
            <a:r>
              <a:rPr lang="ko-KR" altLang="en-US" dirty="0"/>
              <a:t>형태로 범위를 지정하여 요소를 확인합니다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인덱스 </a:t>
            </a:r>
            <a:r>
              <a:rPr lang="en-US" altLang="ko-KR" dirty="0"/>
              <a:t>m </a:t>
            </a:r>
            <a:r>
              <a:rPr lang="ko-KR" altLang="en-US" dirty="0"/>
              <a:t>부터 </a:t>
            </a:r>
            <a:r>
              <a:rPr lang="en-US" altLang="ko-KR" dirty="0"/>
              <a:t>n-1 </a:t>
            </a:r>
            <a:r>
              <a:rPr lang="ko-KR" altLang="en-US" dirty="0"/>
              <a:t>까지</a:t>
            </a:r>
            <a:r>
              <a:rPr lang="en-US" altLang="ko-KR" dirty="0"/>
              <a:t>, </a:t>
            </a:r>
            <a:r>
              <a:rPr lang="ko-KR" altLang="en-US" dirty="0"/>
              <a:t>즉 </a:t>
            </a:r>
            <a:r>
              <a:rPr lang="ko-KR" altLang="en-US" b="1" dirty="0"/>
              <a:t>인덱스 </a:t>
            </a:r>
            <a:r>
              <a:rPr lang="en-US" altLang="ko-KR" b="1" dirty="0"/>
              <a:t>n</a:t>
            </a:r>
            <a:r>
              <a:rPr lang="ko-KR" altLang="en-US" b="1" dirty="0"/>
              <a:t>의 요소는 결과에 포함되지 않습니다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dirty="0"/>
              <a:t>리스트를 요소로 갖는 리스트에 대한 </a:t>
            </a:r>
            <a:r>
              <a:rPr lang="ko-KR" altLang="en-US" dirty="0" err="1"/>
              <a:t>슬라이싱은</a:t>
            </a:r>
            <a:r>
              <a:rPr lang="ko-KR" altLang="en-US" dirty="0"/>
              <a:t> 다음과 같습니다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F49776D-1281-4B00-B064-7D0474034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59" y="1113572"/>
            <a:ext cx="8017436" cy="1905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3A3A586-B92C-44A2-9183-9223CF2F7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59" y="3590290"/>
            <a:ext cx="8017436" cy="106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9445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B32392-1D93-473F-BB82-E92BD723D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113572"/>
            <a:ext cx="1156335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686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연산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리스트 연산</a:t>
            </a:r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리스트 더하기</a:t>
            </a:r>
            <a:endParaRPr lang="ko-KR" altLang="en-US" sz="1200" dirty="0"/>
          </a:p>
          <a:p>
            <a:r>
              <a:rPr lang="ko-KR" altLang="en-US" dirty="0"/>
              <a:t>리스트를 더하면 두 리스트가 연결되는 결과를 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다음과 같이 복합 대입 연산자를 사용해 리스트를 연결할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리스트 반복</a:t>
            </a:r>
            <a:endParaRPr lang="ko-KR" altLang="en-US" sz="1200" dirty="0"/>
          </a:p>
          <a:p>
            <a:r>
              <a:rPr lang="ko-KR" altLang="en-US" dirty="0"/>
              <a:t>리스트에 양의 정수를 곱하면 그 수 만큼 요소가 반복됩니다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정수 </a:t>
            </a:r>
            <a:r>
              <a:rPr lang="en-US" altLang="ko-KR" dirty="0"/>
              <a:t>0</a:t>
            </a:r>
            <a:r>
              <a:rPr lang="ko-KR" altLang="en-US" dirty="0"/>
              <a:t>을 곱하면 리스트 요소가 모두 제거되어 빈 리스트가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FFA8366-E156-4FD5-845E-E8BE1570D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88" y="1113572"/>
            <a:ext cx="8017405" cy="14382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3538B51-913F-4DB0-BCF5-E1F3314DB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87" y="2594293"/>
            <a:ext cx="8017406" cy="13620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3E0DF69-A249-4514-B082-1A2F80E74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87" y="4020349"/>
            <a:ext cx="8017406" cy="13906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88E4F61-435B-43A8-A942-E9560D1B0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3887" y="5476345"/>
            <a:ext cx="8017406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413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연산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4E1388-875E-4E99-8016-A94DB2F29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" y="1113572"/>
            <a:ext cx="1163743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121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요소 변경</a:t>
            </a:r>
            <a:r>
              <a:rPr lang="en-US" altLang="ko-KR" dirty="0"/>
              <a:t>, </a:t>
            </a:r>
            <a:r>
              <a:rPr lang="ko-KR" altLang="en-US" dirty="0"/>
              <a:t>추가</a:t>
            </a:r>
            <a:r>
              <a:rPr lang="en-US" altLang="ko-KR" dirty="0"/>
              <a:t>,</a:t>
            </a:r>
            <a:r>
              <a:rPr lang="ko-KR" altLang="en-US" dirty="0"/>
              <a:t> 삭제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요소 변경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추가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삭제</a:t>
            </a:r>
          </a:p>
          <a:p>
            <a:r>
              <a:rPr lang="ko-KR" altLang="en-US" dirty="0"/>
              <a:t>인덱싱 또는 </a:t>
            </a:r>
            <a:r>
              <a:rPr lang="ko-KR" altLang="en-US" dirty="0" err="1"/>
              <a:t>슬라이싱</a:t>
            </a:r>
            <a:r>
              <a:rPr lang="ko-KR" altLang="en-US" dirty="0"/>
              <a:t> 결과에 대해 요소를 변경하거나 삭제할 수 있습니다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append()</a:t>
            </a:r>
            <a:r>
              <a:rPr lang="en-US" altLang="ko-KR" dirty="0"/>
              <a:t>, </a:t>
            </a:r>
            <a:r>
              <a:rPr lang="en-US" altLang="ko-KR" b="1" dirty="0"/>
              <a:t>insert()</a:t>
            </a:r>
            <a:r>
              <a:rPr lang="ko-KR" altLang="en-US" dirty="0"/>
              <a:t> 메서드를 사용해 요소를 추가할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sz="1300" b="1" dirty="0"/>
              <a:t>변경</a:t>
            </a:r>
            <a:endParaRPr lang="en-US" altLang="ko-KR" sz="1300" b="1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범위 내 변경</a:t>
            </a:r>
            <a:endParaRPr lang="ko-KR" altLang="en-US" sz="1200" dirty="0"/>
          </a:p>
          <a:p>
            <a:r>
              <a:rPr lang="ko-KR" altLang="en-US" dirty="0"/>
              <a:t>기존 요소의 값이 변경됩니다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730FDE8-6E14-4BA6-B2C4-2CA46D279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2" y="1113572"/>
            <a:ext cx="8017404" cy="408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178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요소 변경</a:t>
            </a:r>
            <a:r>
              <a:rPr lang="en-US" altLang="ko-KR" dirty="0"/>
              <a:t>, </a:t>
            </a:r>
            <a:r>
              <a:rPr lang="ko-KR" altLang="en-US" dirty="0"/>
              <a:t>추가</a:t>
            </a:r>
            <a:r>
              <a:rPr lang="en-US" altLang="ko-KR" dirty="0"/>
              <a:t>,</a:t>
            </a:r>
            <a:r>
              <a:rPr lang="ko-KR" altLang="en-US" dirty="0"/>
              <a:t> 삭제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요소 변경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추가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삭제</a:t>
            </a:r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범위 밖 변경</a:t>
            </a:r>
            <a:endParaRPr lang="ko-KR" altLang="en-US" sz="1200" dirty="0"/>
          </a:p>
          <a:p>
            <a:r>
              <a:rPr lang="ko-KR" altLang="en-US" dirty="0"/>
              <a:t>범위를 벗어나는 요소 값을 변경하면 요소가 추가됩니다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범위가 꼭 연결되지 않아도 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BD00F7-821A-440F-A034-FE6E7FBE8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1"/>
            <a:ext cx="8017404" cy="289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441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요소 변경</a:t>
            </a:r>
            <a:r>
              <a:rPr lang="en-US" altLang="ko-KR" dirty="0"/>
              <a:t>, </a:t>
            </a:r>
            <a:r>
              <a:rPr lang="ko-KR" altLang="en-US" dirty="0"/>
              <a:t>추가</a:t>
            </a:r>
            <a:r>
              <a:rPr lang="en-US" altLang="ko-KR" dirty="0"/>
              <a:t>,</a:t>
            </a:r>
            <a:r>
              <a:rPr lang="ko-KR" altLang="en-US" dirty="0"/>
              <a:t> 삭제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요소 변경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추가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삭제</a:t>
            </a:r>
          </a:p>
          <a:p>
            <a:pPr marL="0" indent="0">
              <a:buNone/>
            </a:pPr>
            <a:r>
              <a:rPr lang="ko-KR" altLang="en-US" sz="1300" b="1" dirty="0"/>
              <a:t>추가</a:t>
            </a:r>
            <a:endParaRPr lang="en-US" altLang="ko-KR" sz="1300" b="1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뒤에 요소 하나 추가</a:t>
            </a:r>
            <a:endParaRPr lang="ko-KR" altLang="en-US" sz="1200" dirty="0"/>
          </a:p>
          <a:p>
            <a:r>
              <a:rPr lang="en-US" altLang="ko-KR" b="1" dirty="0"/>
              <a:t>append()</a:t>
            </a:r>
            <a:r>
              <a:rPr lang="ko-KR" altLang="en-US" dirty="0"/>
              <a:t> 메서드를 사용해서 맨 뒤에 요소 </a:t>
            </a:r>
            <a:r>
              <a:rPr lang="ko-KR" altLang="en-US" b="1" dirty="0"/>
              <a:t>하나</a:t>
            </a:r>
            <a:r>
              <a:rPr lang="ko-KR" altLang="en-US" dirty="0"/>
              <a:t>를 추가할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중간에 요소 추가</a:t>
            </a:r>
            <a:endParaRPr lang="ko-KR" altLang="en-US" sz="1200" dirty="0"/>
          </a:p>
          <a:p>
            <a:r>
              <a:rPr lang="en-US" altLang="ko-KR" b="1" dirty="0"/>
              <a:t>insert()</a:t>
            </a:r>
            <a:r>
              <a:rPr lang="ko-KR" altLang="en-US" dirty="0"/>
              <a:t> 메서드를 사용하면 원하는 위치에 요소를 추가할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sz="1300" b="1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ACD3EDF-B211-4A71-BC71-1B04D40EA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26955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DEE7B2E-EFC5-490F-B8CD-C2F52DB3E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4150779"/>
            <a:ext cx="8017404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281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요소 변경</a:t>
            </a:r>
            <a:r>
              <a:rPr lang="en-US" altLang="ko-KR" dirty="0"/>
              <a:t>, </a:t>
            </a:r>
            <a:r>
              <a:rPr lang="ko-KR" altLang="en-US" dirty="0"/>
              <a:t>추가</a:t>
            </a:r>
            <a:r>
              <a:rPr lang="en-US" altLang="ko-KR" dirty="0"/>
              <a:t>,</a:t>
            </a:r>
            <a:r>
              <a:rPr lang="ko-KR" altLang="en-US" dirty="0"/>
              <a:t> 삭제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요소 변경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추가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삭제</a:t>
            </a:r>
          </a:p>
          <a:p>
            <a:pPr marL="0" indent="0">
              <a:buNone/>
            </a:pPr>
            <a:r>
              <a:rPr lang="ko-KR" altLang="en-US" sz="1300" b="1" dirty="0"/>
              <a:t>추가</a:t>
            </a:r>
            <a:endParaRPr lang="en-US" altLang="ko-KR" sz="1300" b="1" dirty="0"/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뒤에 리스트 붙이기 </a:t>
            </a:r>
            <a:r>
              <a:rPr lang="en-US" altLang="ko-KR" sz="1200" b="1" dirty="0"/>
              <a:t>#1</a:t>
            </a:r>
            <a:endParaRPr lang="ko-KR" altLang="en-US" sz="1200" dirty="0"/>
          </a:p>
          <a:p>
            <a:r>
              <a:rPr lang="ko-KR" altLang="en-US" dirty="0"/>
              <a:t>리스트에 리스트를 더하면 리스트가 연결됩니다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/>
              <a:t>뒤에 리스트 붙이기 </a:t>
            </a:r>
            <a:r>
              <a:rPr lang="en-US" altLang="ko-KR" sz="1200" b="1" dirty="0"/>
              <a:t>#2</a:t>
            </a:r>
            <a:endParaRPr lang="ko-KR" altLang="en-US" sz="1200" dirty="0"/>
          </a:p>
          <a:p>
            <a:r>
              <a:rPr lang="en-US" altLang="ko-KR" b="1" dirty="0"/>
              <a:t>extend()</a:t>
            </a:r>
            <a:r>
              <a:rPr lang="ko-KR" altLang="en-US" dirty="0"/>
              <a:t> 메서드 사용해 리스트 뒤에 리스트를 붙일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sz="1300" b="1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AEE80F6-B493-46BE-BACF-6250B3F82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08265"/>
            <a:ext cx="8017404" cy="18954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161EB20-638D-407F-B04F-B8A0F044A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3833283"/>
            <a:ext cx="8017404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98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요소 변경</a:t>
            </a:r>
            <a:r>
              <a:rPr lang="en-US" altLang="ko-KR" dirty="0"/>
              <a:t>, </a:t>
            </a:r>
            <a:r>
              <a:rPr lang="ko-KR" altLang="en-US" dirty="0"/>
              <a:t>추가</a:t>
            </a:r>
            <a:r>
              <a:rPr lang="en-US" altLang="ko-KR" dirty="0"/>
              <a:t>,</a:t>
            </a:r>
            <a:r>
              <a:rPr lang="ko-KR" altLang="en-US" dirty="0"/>
              <a:t> 삭제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요소 변경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추가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삭제</a:t>
            </a:r>
          </a:p>
          <a:p>
            <a:pPr marL="0" indent="0">
              <a:buNone/>
            </a:pPr>
            <a:r>
              <a:rPr lang="ko-KR" altLang="en-US" sz="1300" b="1" dirty="0"/>
              <a:t>삭제</a:t>
            </a:r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특정 요소 삭제</a:t>
            </a:r>
            <a:endParaRPr lang="ko-KR" altLang="en-US" sz="1200" dirty="0"/>
          </a:p>
          <a:p>
            <a:r>
              <a:rPr lang="en-US" altLang="ko-KR" b="1" dirty="0"/>
              <a:t>del</a:t>
            </a:r>
            <a:r>
              <a:rPr lang="ko-KR" altLang="en-US" dirty="0"/>
              <a:t> 다음에 인덱싱 구문을 추가해 해당 요소를 삭제합니다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범위 삭제</a:t>
            </a:r>
            <a:endParaRPr lang="ko-KR" altLang="en-US" sz="1200" dirty="0"/>
          </a:p>
          <a:p>
            <a:r>
              <a:rPr lang="en-US" altLang="ko-KR" b="1" dirty="0"/>
              <a:t>del</a:t>
            </a:r>
            <a:r>
              <a:rPr lang="ko-KR" altLang="en-US" dirty="0"/>
              <a:t> 다음에 </a:t>
            </a:r>
            <a:r>
              <a:rPr lang="ko-KR" altLang="en-US" dirty="0" err="1"/>
              <a:t>슬라이싱</a:t>
            </a:r>
            <a:r>
              <a:rPr lang="ko-KR" altLang="en-US" dirty="0"/>
              <a:t> 구문을 추가해 해당 범위 요소를 삭제합니다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전체 삭제</a:t>
            </a:r>
            <a:endParaRPr lang="ko-KR" altLang="en-US" sz="1200" dirty="0"/>
          </a:p>
          <a:p>
            <a:r>
              <a:rPr lang="en-US" altLang="ko-KR" dirty="0"/>
              <a:t>[ ]</a:t>
            </a:r>
            <a:r>
              <a:rPr lang="ko-KR" altLang="en-US" dirty="0"/>
              <a:t>를 대입하거나 </a:t>
            </a:r>
            <a:r>
              <a:rPr lang="en-US" altLang="ko-KR" b="1" dirty="0"/>
              <a:t>clear()</a:t>
            </a:r>
            <a:r>
              <a:rPr lang="ko-KR" altLang="en-US" dirty="0"/>
              <a:t> 메서드로 초기화합니다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ko-KR" altLang="en-US" sz="1300" b="1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4BD2E26-1914-44F1-9B9B-2EE33492E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8858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63C4E96-CCCB-4C14-AEFD-6143EC5DE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2445583"/>
            <a:ext cx="8039100" cy="1143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49DAB68-0CEA-451E-A32C-68F66CEFC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91" y="3768162"/>
            <a:ext cx="8039100" cy="115252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51C6AA1-00F3-48B9-AB2B-62D64559E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6182" y="5100266"/>
            <a:ext cx="80391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6190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요소 변경</a:t>
            </a:r>
            <a:r>
              <a:rPr lang="en-US" altLang="ko-KR" dirty="0"/>
              <a:t>, </a:t>
            </a:r>
            <a:r>
              <a:rPr lang="ko-KR" altLang="en-US" dirty="0"/>
              <a:t>추가</a:t>
            </a:r>
            <a:r>
              <a:rPr lang="en-US" altLang="ko-KR" dirty="0"/>
              <a:t>,</a:t>
            </a:r>
            <a:r>
              <a:rPr lang="ko-KR" altLang="en-US" dirty="0"/>
              <a:t> 삭제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B385CE5-C6D3-461A-9F0F-2F496C58A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7" y="1113572"/>
            <a:ext cx="8543925" cy="35242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95C5A5C-9E18-4610-BEAD-5817D703D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838" y="3235325"/>
            <a:ext cx="801052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97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식별자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식별자</a:t>
            </a:r>
            <a:r>
              <a:rPr lang="en-US" altLang="ko-KR" sz="1400" b="1" dirty="0"/>
              <a:t>(Identifier)</a:t>
            </a:r>
          </a:p>
          <a:p>
            <a:r>
              <a:rPr lang="ko-KR" altLang="en-US" dirty="0"/>
              <a:t>변수 또는 함수 등에 이름을 붙이기 위해 사용하는 단어를 </a:t>
            </a:r>
            <a:r>
              <a:rPr lang="ko-KR" altLang="en-US" b="1" dirty="0"/>
              <a:t>식별자</a:t>
            </a:r>
            <a:r>
              <a:rPr lang="ko-KR" altLang="en-US" dirty="0"/>
              <a:t>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식별자는 다음과 같은 </a:t>
            </a:r>
            <a:r>
              <a:rPr lang="ko-KR" altLang="en-US" b="1" dirty="0"/>
              <a:t>규칙</a:t>
            </a:r>
            <a:r>
              <a:rPr lang="ko-KR" altLang="en-US" dirty="0"/>
              <a:t>을 갖습니다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키워드를 사용할 수 없음</a:t>
            </a:r>
          </a:p>
          <a:p>
            <a:pPr lvl="1"/>
            <a:r>
              <a:rPr lang="ko-KR" altLang="en-US" dirty="0" err="1"/>
              <a:t>언더</a:t>
            </a:r>
            <a:r>
              <a:rPr lang="ko-KR" altLang="en-US" dirty="0"/>
              <a:t> 바</a:t>
            </a:r>
            <a:r>
              <a:rPr lang="en-US" altLang="ko-KR" dirty="0"/>
              <a:t>(_)</a:t>
            </a:r>
            <a:r>
              <a:rPr lang="ko-KR" altLang="en-US" dirty="0"/>
              <a:t>를 제외하고는 특수 문자를 사용할 수 없음</a:t>
            </a:r>
          </a:p>
          <a:p>
            <a:pPr lvl="1"/>
            <a:r>
              <a:rPr lang="ko-KR" altLang="en-US" dirty="0"/>
              <a:t>공백을 포함해서는 안됨</a:t>
            </a:r>
          </a:p>
          <a:p>
            <a:pPr lvl="1"/>
            <a:r>
              <a:rPr lang="ko-KR" altLang="en-US" dirty="0"/>
              <a:t>숫자로 시작하면 안됨</a:t>
            </a:r>
          </a:p>
          <a:p>
            <a:r>
              <a:rPr lang="ko-KR" altLang="en-US" dirty="0"/>
              <a:t>다음은 올바른 식별자의 예입니다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age, score, member, member_01, num01, num02</a:t>
            </a:r>
          </a:p>
          <a:p>
            <a:r>
              <a:rPr lang="ko-KR" altLang="en-US" dirty="0"/>
              <a:t>다음은 올바르지 않은 식별자의 예입니다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if, while, 123, 3Member, My Score, </a:t>
            </a:r>
            <a:r>
              <a:rPr lang="en-US" altLang="ko-KR" dirty="0" err="1"/>
              <a:t>a+b</a:t>
            </a:r>
            <a:endParaRPr lang="en-US" altLang="ko-KR" dirty="0"/>
          </a:p>
          <a:p>
            <a:r>
              <a:rPr lang="ko-KR" altLang="en-US" dirty="0"/>
              <a:t>대</a:t>
            </a:r>
            <a:r>
              <a:rPr lang="en-US" altLang="ko-KR" dirty="0"/>
              <a:t>/</a:t>
            </a:r>
            <a:r>
              <a:rPr lang="ko-KR" altLang="en-US" dirty="0"/>
              <a:t>소문자를 구분하므로 대</a:t>
            </a:r>
            <a:r>
              <a:rPr lang="en-US" altLang="ko-KR" dirty="0"/>
              <a:t>/</a:t>
            </a:r>
            <a:r>
              <a:rPr lang="ko-KR" altLang="en-US" dirty="0"/>
              <a:t>소문자 여부에 </a:t>
            </a:r>
            <a:r>
              <a:rPr lang="ko-KR" altLang="en-US" dirty="0" err="1"/>
              <a:t>신경쓰지</a:t>
            </a:r>
            <a:r>
              <a:rPr lang="ko-KR" altLang="en-US" dirty="0"/>
              <a:t> 않게 </a:t>
            </a:r>
            <a:r>
              <a:rPr lang="ko-KR" altLang="en-US" b="1" dirty="0"/>
              <a:t>소문자 사용을 권고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</a:t>
            </a:r>
            <a:r>
              <a:rPr lang="ko-KR" altLang="en-US" dirty="0" err="1"/>
              <a:t>언더</a:t>
            </a:r>
            <a:r>
              <a:rPr lang="ko-KR" altLang="en-US" dirty="0"/>
              <a:t> 바와 영어 단어를 적절히 섞어 가독성이 좋게 하기를 권고합니다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안 좋은 예</a:t>
            </a:r>
            <a:r>
              <a:rPr lang="en-US" altLang="ko-KR" dirty="0"/>
              <a:t>: </a:t>
            </a:r>
            <a:r>
              <a:rPr lang="en-US" altLang="ko-KR" dirty="0" err="1"/>
              <a:t>myname</a:t>
            </a:r>
            <a:r>
              <a:rPr lang="en-US" altLang="ko-KR" dirty="0"/>
              <a:t>, </a:t>
            </a:r>
            <a:r>
              <a:rPr lang="en-US" altLang="ko-KR" dirty="0" err="1"/>
              <a:t>englishscore</a:t>
            </a:r>
            <a:endParaRPr lang="en-US" altLang="ko-KR" dirty="0"/>
          </a:p>
          <a:p>
            <a:pPr lvl="1"/>
            <a:r>
              <a:rPr lang="ko-KR" altLang="en-US" dirty="0"/>
              <a:t>좋은 예</a:t>
            </a:r>
            <a:r>
              <a:rPr lang="en-US" altLang="ko-KR" dirty="0"/>
              <a:t>: </a:t>
            </a:r>
            <a:r>
              <a:rPr lang="en-US" altLang="ko-KR" dirty="0" err="1"/>
              <a:t>my_name</a:t>
            </a:r>
            <a:r>
              <a:rPr lang="en-US" altLang="ko-KR" dirty="0"/>
              <a:t>, </a:t>
            </a:r>
            <a:r>
              <a:rPr lang="en-US" altLang="ko-KR" dirty="0" err="1"/>
              <a:t>english_score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B43336-11FB-4412-B638-AC6FCD50052A}"/>
              </a:ext>
            </a:extLst>
          </p:cNvPr>
          <p:cNvSpPr txBox="1"/>
          <p:nvPr/>
        </p:nvSpPr>
        <p:spPr>
          <a:xfrm>
            <a:off x="7647162" y="5082271"/>
            <a:ext cx="428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※ type()</a:t>
            </a:r>
            <a:r>
              <a:rPr lang="ko-KR" altLang="en-US" sz="900" dirty="0">
                <a:solidFill>
                  <a:srgbClr val="FF0000"/>
                </a:solidFill>
              </a:rPr>
              <a:t>은</a:t>
            </a:r>
            <a:r>
              <a:rPr lang="en-US" altLang="ko-KR" sz="900" dirty="0">
                <a:solidFill>
                  <a:srgbClr val="FF0000"/>
                </a:solidFill>
              </a:rPr>
              <a:t> </a:t>
            </a:r>
            <a:r>
              <a:rPr lang="ko-KR" altLang="en-US" sz="900" dirty="0">
                <a:solidFill>
                  <a:srgbClr val="FF0000"/>
                </a:solidFill>
              </a:rPr>
              <a:t>함수이기 때문에 변수 처럼 사용시 함수로 사용 </a:t>
            </a:r>
            <a:r>
              <a:rPr lang="ko-KR" altLang="en-US" sz="900" dirty="0" err="1">
                <a:solidFill>
                  <a:srgbClr val="FF0000"/>
                </a:solidFill>
              </a:rPr>
              <a:t>할때</a:t>
            </a:r>
            <a:r>
              <a:rPr lang="ko-KR" altLang="en-US" sz="900" dirty="0">
                <a:solidFill>
                  <a:srgbClr val="FF0000"/>
                </a:solidFill>
              </a:rPr>
              <a:t> 에러가 발생 함</a:t>
            </a:r>
            <a:endParaRPr lang="en-US" altLang="ko-KR" sz="900" dirty="0">
              <a:solidFill>
                <a:srgbClr val="FF0000"/>
              </a:solidFill>
            </a:endParaRPr>
          </a:p>
          <a:p>
            <a:r>
              <a:rPr lang="ko-KR" altLang="en-US" sz="900" dirty="0">
                <a:solidFill>
                  <a:srgbClr val="FF0000"/>
                </a:solidFill>
              </a:rPr>
              <a:t>발생시 </a:t>
            </a:r>
            <a:r>
              <a:rPr lang="en-US" altLang="ko-KR" sz="900" dirty="0">
                <a:solidFill>
                  <a:srgbClr val="FF0000"/>
                </a:solidFill>
              </a:rPr>
              <a:t>del type</a:t>
            </a:r>
            <a:r>
              <a:rPr lang="ko-KR" altLang="en-US" sz="900" dirty="0">
                <a:solidFill>
                  <a:srgbClr val="FF0000"/>
                </a:solidFill>
              </a:rPr>
              <a:t>으로 변수를 지워야 함</a:t>
            </a:r>
            <a:endParaRPr lang="en-US" altLang="ko-KR" sz="900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9120D9-0C5E-413B-BC8C-1CF21FDCA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406397"/>
            <a:ext cx="80391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746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복사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리스트 복사</a:t>
            </a:r>
          </a:p>
          <a:p>
            <a:r>
              <a:rPr lang="ko-KR" altLang="en-US" dirty="0"/>
              <a:t>리스트 </a:t>
            </a:r>
            <a:r>
              <a:rPr lang="en-US" altLang="ko-KR" dirty="0"/>
              <a:t>= </a:t>
            </a:r>
            <a:r>
              <a:rPr lang="ko-KR" altLang="en-US" dirty="0"/>
              <a:t>리스트 형태는 우리가 생각하는 복사가 아닙니다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범위를 지정한 복사가 완전한</a:t>
            </a:r>
            <a:r>
              <a:rPr lang="en-US" altLang="ko-KR" b="1" dirty="0"/>
              <a:t> </a:t>
            </a:r>
            <a:r>
              <a:rPr lang="ko-KR" altLang="en-US" b="1" dirty="0"/>
              <a:t>복사입니다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r>
              <a:rPr lang="ko-KR" altLang="en-US" dirty="0"/>
              <a:t>원본이든 복사본이든 한 쪽 변경이 다른 쪽에 영향을 준다면 완전한 복사가 아닙니다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원본이든 복사본이든 한 쪽 변경이 다른 쪽에 영향을 주지 않을 때 완전한 복사입니다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범위를 지정한 복사 방법 외에도 </a:t>
            </a:r>
            <a:r>
              <a:rPr lang="en-US" altLang="ko-KR" b="1" dirty="0"/>
              <a:t>copy()</a:t>
            </a:r>
            <a:r>
              <a:rPr lang="ko-KR" altLang="en-US" dirty="0"/>
              <a:t> 메서드를 사용하는 방법도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 두 구문이 완전히 복사하는 방법이 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ko-KR" altLang="en-US" sz="1300" b="1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FE81E73-8BA5-4CC5-A6C7-C06E5954A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14859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699D1E6-785A-4A4A-BD58-DFF3EE051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2664482"/>
            <a:ext cx="8017404" cy="13620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D69A043-AE62-4C8D-AEAF-1612D139A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90" y="4104745"/>
            <a:ext cx="8017404" cy="13239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C30686A-EE75-47C3-9DA8-61163B1F0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3890" y="5562599"/>
            <a:ext cx="8017404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217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관련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리스트 관련 메서드</a:t>
            </a:r>
          </a:p>
          <a:p>
            <a:r>
              <a:rPr lang="ko-KR" altLang="en-US" dirty="0"/>
              <a:t>다음 메서드들은 </a:t>
            </a:r>
            <a:r>
              <a:rPr lang="ko-KR" altLang="en-US" dirty="0" err="1"/>
              <a:t>알아두면</a:t>
            </a:r>
            <a:r>
              <a:rPr lang="ko-KR" altLang="en-US" dirty="0"/>
              <a:t> 편리하게 쓰일 때가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문자열 관련 메서드에 의한 변경은 변수에 바로 반영되지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리스트 관련 메서드에 의한 변경은 변수에 바로 반영이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count(), index() </a:t>
            </a:r>
            <a:r>
              <a:rPr lang="ko-KR" altLang="en-US" sz="1200" b="1" dirty="0"/>
              <a:t>메서드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요소 개수와 위치 조회</a:t>
            </a:r>
            <a:endParaRPr lang="ko-KR" altLang="en-US" sz="1200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ko-KR" altLang="en-US" sz="1300" b="1" dirty="0"/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endParaRPr lang="ko-KR" altLang="en-US" sz="1400" b="1" dirty="0"/>
          </a:p>
          <a:p>
            <a:pPr marL="0" indent="0">
              <a:buNone/>
            </a:pPr>
            <a:r>
              <a:rPr lang="en-US" altLang="ko-KR" sz="1200" b="1" dirty="0"/>
              <a:t>2) append() </a:t>
            </a:r>
            <a:r>
              <a:rPr lang="ko-KR" altLang="en-US" sz="1200" b="1" dirty="0"/>
              <a:t>메서드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요소 하나 추가</a:t>
            </a:r>
            <a:endParaRPr lang="en-US" altLang="ko-KR" sz="12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A8B9359-2102-4BBA-973D-D6AB66329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16573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7658B82-EAB3-43BE-85BF-5473E1E7D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2834787"/>
            <a:ext cx="8039100" cy="16668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BBC5385-BE17-44F4-9EE0-E1C52AB96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91" y="4565527"/>
            <a:ext cx="80391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330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관련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리스트 관련 메서드</a:t>
            </a:r>
          </a:p>
          <a:p>
            <a:pPr marL="0" indent="0">
              <a:buNone/>
            </a:pPr>
            <a:r>
              <a:rPr lang="en-US" altLang="ko-KR" sz="1200" b="1" dirty="0"/>
              <a:t>3) reverse(), sort() </a:t>
            </a:r>
            <a:r>
              <a:rPr lang="ko-KR" altLang="en-US" sz="1200" b="1" dirty="0"/>
              <a:t>메서드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요소 순서 변경</a:t>
            </a:r>
            <a:endParaRPr lang="en-US" altLang="ko-KR" sz="12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4) insert() </a:t>
            </a:r>
            <a:r>
              <a:rPr lang="ko-KR" altLang="en-US" sz="1200" b="1" dirty="0"/>
              <a:t>메서드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지정한 위치에 요소 추가</a:t>
            </a:r>
            <a:endParaRPr lang="en-US" altLang="ko-KR" sz="1200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98BEDC-3BCD-4264-A94D-CEBE7108A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3"/>
            <a:ext cx="8021140" cy="27620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4E21DA0-D2E6-42A7-A230-D184149CC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033919"/>
            <a:ext cx="8021140" cy="262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013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관련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리스트 관련 메서드</a:t>
            </a:r>
          </a:p>
          <a:p>
            <a:pPr marL="0" indent="0">
              <a:buNone/>
            </a:pPr>
            <a:r>
              <a:rPr lang="en-US" altLang="ko-KR" sz="1200" b="1" dirty="0"/>
              <a:t>5) remove(), pop(), clear() </a:t>
            </a:r>
            <a:r>
              <a:rPr lang="ko-KR" altLang="en-US" sz="1200" b="1" dirty="0"/>
              <a:t>메서드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요소 삭제</a:t>
            </a:r>
            <a:endParaRPr lang="ko-KR" altLang="en-US" sz="12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233867-96E8-4073-BE28-C17736FC4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1113572"/>
            <a:ext cx="8017405" cy="414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498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관련 메서드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508DFF-B2A8-4F1B-942F-D5EB307B8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70" y="1113573"/>
            <a:ext cx="10907230" cy="510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494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E1711F8-6C0C-4E6A-AD65-61477E479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8141838" cy="31673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00C58AF-538C-4A18-A72D-3B951C9A6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230" y="1842488"/>
            <a:ext cx="8141838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671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F1AF16-764C-4B5B-8DB2-B881922E1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7554028" cy="3073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4F5CD97-5CF6-42E5-B26A-66BE4C6892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771" y="2258466"/>
            <a:ext cx="7554028" cy="3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393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9FF4A4-8214-4A64-8EC9-E59C6F54A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13572"/>
            <a:ext cx="6173961" cy="26663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7AC1F8A-CDF3-4B29-8A6F-8F68CB35B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595" y="3308752"/>
            <a:ext cx="6430876" cy="27773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94F9AE2-78D1-4CC9-A553-2546CC92EE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097" y="2387600"/>
            <a:ext cx="6686008" cy="347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4778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58147B-BCB7-4431-AAED-FACAFF1F6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35" y="1111316"/>
            <a:ext cx="6375399" cy="29520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7FA3714-C043-4158-A1BB-C3809E109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806" y="1095532"/>
            <a:ext cx="6456394" cy="269633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1C668E6-9CC9-45B4-9E69-54BF06FA4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69" y="3791870"/>
            <a:ext cx="6722534" cy="284083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9BAA152-B6B9-41A3-8099-35025FCBA0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499" y="3876591"/>
            <a:ext cx="7145867" cy="241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56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1513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산술 연산자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산술 연산자</a:t>
            </a:r>
            <a:r>
              <a:rPr lang="en-US" altLang="ko-KR" sz="1400" b="1" dirty="0"/>
              <a:t>(Arithmetic Operators)</a:t>
            </a:r>
          </a:p>
          <a:p>
            <a:r>
              <a:rPr lang="ko-KR" altLang="en-US" b="1" dirty="0"/>
              <a:t>사칙연산</a:t>
            </a:r>
            <a:r>
              <a:rPr lang="en-US" altLang="ko-KR" b="1" dirty="0"/>
              <a:t>(+, -, *, /)</a:t>
            </a:r>
            <a:r>
              <a:rPr lang="ko-KR" altLang="en-US" dirty="0"/>
              <a:t> 은 일반적으로 알고 있는 연산 방법</a:t>
            </a:r>
            <a:r>
              <a:rPr lang="en-US" altLang="ko-KR" dirty="0"/>
              <a:t>(</a:t>
            </a:r>
            <a:r>
              <a:rPr lang="ko-KR" altLang="en-US" dirty="0"/>
              <a:t>더하기 빼기 등</a:t>
            </a:r>
            <a:r>
              <a:rPr lang="en-US" altLang="ko-KR" dirty="0"/>
              <a:t>)</a:t>
            </a:r>
            <a:r>
              <a:rPr lang="ko-KR" altLang="en-US" dirty="0"/>
              <a:t>과 같습니다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나머지</a:t>
            </a:r>
            <a:r>
              <a:rPr lang="en-US" altLang="ko-KR" dirty="0"/>
              <a:t>(%), </a:t>
            </a:r>
            <a:r>
              <a:rPr lang="ko-KR" altLang="en-US" b="1" dirty="0"/>
              <a:t>몫</a:t>
            </a:r>
            <a:r>
              <a:rPr lang="en-US" altLang="ko-KR" dirty="0"/>
              <a:t>(//), </a:t>
            </a:r>
            <a:r>
              <a:rPr lang="ko-KR" altLang="en-US" b="1" dirty="0"/>
              <a:t>제곱</a:t>
            </a:r>
            <a:r>
              <a:rPr lang="en-US" altLang="ko-KR" dirty="0"/>
              <a:t>(**)</a:t>
            </a:r>
            <a:r>
              <a:rPr lang="ko-KR" altLang="en-US" dirty="0"/>
              <a:t>에 대한 부분은 조금 낯설 것이니 관심을 두고 배워야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값을 더하거나 빼는 등의 처리를 하는 연산자를 </a:t>
            </a:r>
            <a:r>
              <a:rPr lang="ko-KR" altLang="en-US" b="1" dirty="0"/>
              <a:t>산술 연산자</a:t>
            </a:r>
            <a:r>
              <a:rPr lang="ko-KR" altLang="en-US" dirty="0"/>
              <a:t>라고 부릅니다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정수</a:t>
            </a:r>
            <a:r>
              <a:rPr lang="ko-KR" altLang="en-US" dirty="0"/>
              <a:t>는 소수점이 없는 숫자이며</a:t>
            </a:r>
            <a:r>
              <a:rPr lang="en-US" altLang="ko-KR" dirty="0"/>
              <a:t>, </a:t>
            </a:r>
            <a:r>
              <a:rPr lang="ko-KR" altLang="en-US" dirty="0"/>
              <a:t>음의 정수</a:t>
            </a:r>
            <a:r>
              <a:rPr lang="en-US" altLang="ko-KR" dirty="0"/>
              <a:t>, 0, </a:t>
            </a:r>
            <a:r>
              <a:rPr lang="ko-KR" altLang="en-US" dirty="0"/>
              <a:t>양의 정수를 갖습니다</a:t>
            </a:r>
            <a:r>
              <a:rPr lang="en-US" altLang="ko-KR" dirty="0"/>
              <a:t>. </a:t>
            </a:r>
            <a:r>
              <a:rPr lang="en-US" altLang="ko-KR" i="1" dirty="0"/>
              <a:t>ex) -10, 0, 15</a:t>
            </a:r>
            <a:endParaRPr lang="ko-KR" altLang="en-US" dirty="0"/>
          </a:p>
          <a:p>
            <a:r>
              <a:rPr lang="ko-KR" altLang="en-US" b="1" dirty="0"/>
              <a:t>실수</a:t>
            </a:r>
            <a:r>
              <a:rPr lang="ko-KR" altLang="en-US" dirty="0"/>
              <a:t>는 소수점이 있는 숫자 입니다</a:t>
            </a:r>
            <a:r>
              <a:rPr lang="en-US" altLang="ko-KR" dirty="0"/>
              <a:t>. </a:t>
            </a:r>
            <a:r>
              <a:rPr lang="en-US" altLang="ko-KR" i="1" dirty="0"/>
              <a:t>ex) 123.45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2175BC-FA52-4049-9991-ECE2ACFC1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6677025" cy="29432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48DF8EC-1646-416C-AA96-110C4CFB0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942" y="3737175"/>
            <a:ext cx="611505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256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튜플</a:t>
            </a:r>
            <a:r>
              <a:rPr lang="ko-KR" altLang="en-US" dirty="0"/>
              <a:t>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튜플</a:t>
            </a:r>
            <a:r>
              <a:rPr lang="en-US" altLang="ko-KR" sz="1400" b="1" dirty="0"/>
              <a:t>(Tuple) </a:t>
            </a:r>
            <a:r>
              <a:rPr lang="ko-KR" altLang="en-US" sz="1400" b="1" dirty="0"/>
              <a:t>자료형</a:t>
            </a:r>
          </a:p>
          <a:p>
            <a:r>
              <a:rPr lang="ko-KR" altLang="en-US" dirty="0" err="1"/>
              <a:t>튜플은</a:t>
            </a:r>
            <a:r>
              <a:rPr lang="ko-KR" altLang="en-US" dirty="0"/>
              <a:t> </a:t>
            </a:r>
            <a:r>
              <a:rPr lang="ko-KR" altLang="en-US" b="1" dirty="0"/>
              <a:t>리스트와 정말 비슷한 </a:t>
            </a:r>
            <a:r>
              <a:rPr lang="ko-KR" altLang="en-US" b="1" dirty="0" err="1"/>
              <a:t>자료형</a:t>
            </a:r>
            <a:r>
              <a:rPr lang="ko-KR" altLang="en-US" dirty="0" err="1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튜플은</a:t>
            </a:r>
            <a:r>
              <a:rPr lang="ko-KR" altLang="en-US" dirty="0"/>
              <a:t> 대괄호</a:t>
            </a:r>
            <a:r>
              <a:rPr lang="en-US" altLang="ko-KR" dirty="0"/>
              <a:t>([ ])</a:t>
            </a:r>
            <a:r>
              <a:rPr lang="ko-KR" altLang="en-US" dirty="0"/>
              <a:t>가 아닌 </a:t>
            </a:r>
            <a:r>
              <a:rPr lang="ko-KR" altLang="en-US" b="1" dirty="0"/>
              <a:t>소괄호</a:t>
            </a:r>
            <a:r>
              <a:rPr lang="en-US" altLang="ko-KR" b="1" dirty="0"/>
              <a:t>(( ))</a:t>
            </a:r>
            <a:r>
              <a:rPr lang="ko-KR" altLang="en-US" dirty="0"/>
              <a:t>를 사용해서 표현합니다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튜플은</a:t>
            </a:r>
            <a:r>
              <a:rPr lang="ko-KR" altLang="en-US" dirty="0"/>
              <a:t> 한 번 만들면 </a:t>
            </a:r>
            <a:r>
              <a:rPr lang="ko-KR" altLang="en-US" b="1" dirty="0"/>
              <a:t>요소의 값을 바꿀 수 없음</a:t>
            </a:r>
            <a:r>
              <a:rPr lang="ko-KR" altLang="en-US" dirty="0"/>
              <a:t>이 리스트와 다릅니다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외는 리스트와 같은 특성을 가지므로 이해하기 쉬울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sz="1300" b="1" dirty="0" err="1"/>
              <a:t>튜플</a:t>
            </a:r>
            <a:r>
              <a:rPr lang="ko-KR" altLang="en-US" sz="1300" b="1" dirty="0"/>
              <a:t> 만들기</a:t>
            </a:r>
          </a:p>
          <a:p>
            <a:r>
              <a:rPr lang="ko-KR" altLang="en-US" dirty="0"/>
              <a:t>리스트는 대괄호</a:t>
            </a:r>
            <a:r>
              <a:rPr lang="en-US" altLang="ko-KR" dirty="0"/>
              <a:t>[[ ]]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 err="1"/>
              <a:t>튜플은</a:t>
            </a:r>
            <a:r>
              <a:rPr lang="ko-KR" altLang="en-US" dirty="0"/>
              <a:t> 소괄호</a:t>
            </a:r>
            <a:r>
              <a:rPr lang="en-US" altLang="ko-KR" dirty="0"/>
              <a:t>(( ))</a:t>
            </a:r>
            <a:r>
              <a:rPr lang="ko-KR" altLang="en-US" dirty="0"/>
              <a:t>인 사실만 기억하면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</a:t>
            </a:r>
            <a:r>
              <a:rPr lang="en-US" altLang="ko-KR" dirty="0"/>
              <a:t>, </a:t>
            </a:r>
            <a:r>
              <a:rPr lang="ko-KR" altLang="en-US" b="1" dirty="0"/>
              <a:t>괄호를 생략할 수 있다</a:t>
            </a:r>
            <a:r>
              <a:rPr lang="ko-KR" altLang="en-US" dirty="0"/>
              <a:t>는 점은 리스트와 다릅니다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리스트에서는 대괄호를 생략할 수 없습니다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소괄호와 대괄호 둘 다 생략할 수 있다면 무엇이 생략되었나 알 수 없을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빈 </a:t>
            </a:r>
            <a:r>
              <a:rPr lang="ko-KR" altLang="en-US" sz="1200" b="1" dirty="0" err="1"/>
              <a:t>튜플</a:t>
            </a:r>
            <a:r>
              <a:rPr lang="ko-KR" altLang="en-US" sz="1200" b="1" dirty="0"/>
              <a:t> 만들기</a:t>
            </a:r>
            <a:endParaRPr lang="ko-KR" altLang="en-US" sz="1200" dirty="0"/>
          </a:p>
          <a:p>
            <a:r>
              <a:rPr lang="ko-KR" altLang="en-US" dirty="0"/>
              <a:t>다음은 빈 </a:t>
            </a:r>
            <a:r>
              <a:rPr lang="ko-KR" altLang="en-US" dirty="0" err="1"/>
              <a:t>튜플을</a:t>
            </a:r>
            <a:r>
              <a:rPr lang="ko-KR" altLang="en-US" dirty="0"/>
              <a:t> 만드는 두 가지 방법입니다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3FCA33-0014-4591-9095-2E7F71DD5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785854"/>
            <a:ext cx="8017403" cy="222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365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튜플</a:t>
            </a:r>
            <a:r>
              <a:rPr lang="ko-KR" altLang="en-US" dirty="0"/>
              <a:t>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튜플</a:t>
            </a:r>
            <a:r>
              <a:rPr lang="en-US" altLang="ko-KR" sz="1400" b="1" dirty="0"/>
              <a:t>(Tuple) </a:t>
            </a:r>
            <a:r>
              <a:rPr lang="ko-KR" altLang="en-US" sz="1400" b="1" dirty="0"/>
              <a:t>자료형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요소가 하나인 </a:t>
            </a:r>
            <a:r>
              <a:rPr lang="ko-KR" altLang="en-US" sz="1200" b="1" dirty="0" err="1"/>
              <a:t>튜플</a:t>
            </a:r>
            <a:r>
              <a:rPr lang="ko-KR" altLang="en-US" sz="1200" b="1" dirty="0"/>
              <a:t> 만들기</a:t>
            </a:r>
            <a:endParaRPr lang="ko-KR" altLang="en-US" sz="1200" dirty="0"/>
          </a:p>
          <a:p>
            <a:r>
              <a:rPr lang="ko-KR" altLang="en-US" dirty="0"/>
              <a:t>요소가 하나인 </a:t>
            </a:r>
            <a:r>
              <a:rPr lang="ko-KR" altLang="en-US" dirty="0" err="1"/>
              <a:t>튜플을</a:t>
            </a:r>
            <a:r>
              <a:rPr lang="ko-KR" altLang="en-US" dirty="0"/>
              <a:t> 만들 때는 조심해야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다음은 요소가 하나인 </a:t>
            </a:r>
            <a:r>
              <a:rPr lang="ko-KR" altLang="en-US" dirty="0" err="1"/>
              <a:t>튜플을</a:t>
            </a:r>
            <a:r>
              <a:rPr lang="ko-KR" altLang="en-US" dirty="0"/>
              <a:t> 만드는 구문이 아닌 정수형 변수를 선언한 구문입니다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C1F845B-1BD1-4428-8E9F-1135145C6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942756"/>
            <a:ext cx="8017403" cy="24612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3BE2E8B-858D-47E9-9CCC-35EE5DC1E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574804"/>
            <a:ext cx="8017403" cy="289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364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튜플</a:t>
            </a:r>
            <a:r>
              <a:rPr lang="ko-KR" altLang="en-US" dirty="0"/>
              <a:t>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튜플</a:t>
            </a:r>
            <a:r>
              <a:rPr lang="en-US" altLang="ko-KR" sz="1400" b="1" dirty="0"/>
              <a:t>(Tuple) </a:t>
            </a:r>
            <a:r>
              <a:rPr lang="ko-KR" altLang="en-US" sz="1400" b="1" dirty="0"/>
              <a:t>자료형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다양한 형태의 </a:t>
            </a:r>
            <a:r>
              <a:rPr lang="ko-KR" altLang="en-US" sz="1200" b="1" dirty="0" err="1"/>
              <a:t>튜플</a:t>
            </a:r>
            <a:endParaRPr lang="en-US" altLang="ko-KR" sz="1200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BE2E8B-858D-47E9-9CCC-35EE5DC1E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113572"/>
            <a:ext cx="8017403" cy="314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04367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튜플</a:t>
            </a:r>
            <a:r>
              <a:rPr lang="ko-KR" altLang="en-US" dirty="0"/>
              <a:t>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튜플</a:t>
            </a:r>
            <a:r>
              <a:rPr lang="en-US" altLang="ko-KR" sz="1400" b="1" dirty="0"/>
              <a:t>(Tuple) </a:t>
            </a:r>
            <a:r>
              <a:rPr lang="ko-KR" altLang="en-US" sz="1400" b="1" dirty="0"/>
              <a:t>자료형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1200" b="1" dirty="0"/>
              <a:t>리스트 </a:t>
            </a:r>
            <a:r>
              <a:rPr lang="en-US" altLang="ko-KR" sz="1200" b="1" dirty="0"/>
              <a:t>vs. </a:t>
            </a:r>
            <a:r>
              <a:rPr lang="ko-KR" altLang="en-US" sz="1200" b="1" dirty="0" err="1"/>
              <a:t>튜플</a:t>
            </a:r>
            <a:endParaRPr lang="ko-KR" altLang="en-US" sz="1200" b="1" dirty="0"/>
          </a:p>
          <a:p>
            <a:r>
              <a:rPr lang="ko-KR" altLang="en-US" dirty="0"/>
              <a:t>리스트와 </a:t>
            </a:r>
            <a:r>
              <a:rPr lang="ko-KR" altLang="en-US" dirty="0" err="1"/>
              <a:t>튜플의</a:t>
            </a:r>
            <a:r>
              <a:rPr lang="ko-KR" altLang="en-US" dirty="0"/>
              <a:t> 차이는 사용하는 괄호가 다르며</a:t>
            </a:r>
            <a:r>
              <a:rPr lang="en-US" altLang="ko-KR" dirty="0"/>
              <a:t>, </a:t>
            </a:r>
            <a:r>
              <a:rPr lang="ko-KR" altLang="en-US" dirty="0" err="1"/>
              <a:t>튜플은</a:t>
            </a:r>
            <a:r>
              <a:rPr lang="ko-KR" altLang="en-US" dirty="0"/>
              <a:t> 요소를 변경할 수 없다고 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튜플이</a:t>
            </a:r>
            <a:r>
              <a:rPr lang="ko-KR" altLang="en-US" dirty="0"/>
              <a:t> 요소를 변경할 수 없다는 것을 확인해 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다음과 같이 리스트를 만들고 요소 하나를 변경합니다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다음과 같이 </a:t>
            </a:r>
            <a:r>
              <a:rPr lang="ko-KR" altLang="en-US" dirty="0" err="1"/>
              <a:t>튜플을</a:t>
            </a:r>
            <a:r>
              <a:rPr lang="ko-KR" altLang="en-US" dirty="0"/>
              <a:t> 만들고 요소 하나를 변경합니다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리스트와는 달리 요소를 변경할 수 없다는 오류가 발생합니다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DF2F2E-2727-4159-BBF4-8CA62ABE1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1388291"/>
            <a:ext cx="8017405" cy="11132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0231ED-4241-4B3F-9C2D-2FFC9BC66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3236666"/>
            <a:ext cx="8017405" cy="168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593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튜플</a:t>
            </a:r>
            <a:r>
              <a:rPr lang="ko-KR" altLang="en-US" dirty="0"/>
              <a:t>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튜플</a:t>
            </a:r>
            <a:r>
              <a:rPr lang="en-US" altLang="ko-KR" sz="1400" b="1" dirty="0"/>
              <a:t>(Tuple) </a:t>
            </a:r>
            <a:r>
              <a:rPr lang="ko-KR" altLang="en-US" sz="1400" b="1" dirty="0"/>
              <a:t>자료형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1200" b="1" dirty="0" err="1"/>
              <a:t>튜플</a:t>
            </a:r>
            <a:r>
              <a:rPr lang="ko-KR" altLang="en-US" sz="1200" b="1" dirty="0"/>
              <a:t> 활용</a:t>
            </a:r>
          </a:p>
          <a:p>
            <a:r>
              <a:rPr lang="ko-KR" altLang="en-US" b="1" dirty="0"/>
              <a:t>괄호를 생략</a:t>
            </a:r>
            <a:r>
              <a:rPr lang="ko-KR" altLang="en-US" dirty="0"/>
              <a:t>할 수 있는 </a:t>
            </a:r>
            <a:r>
              <a:rPr lang="ko-KR" altLang="en-US" dirty="0" err="1"/>
              <a:t>튜플의</a:t>
            </a:r>
            <a:r>
              <a:rPr lang="ko-KR" altLang="en-US" dirty="0"/>
              <a:t> 특징을 이용하면 편리한 부분이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우선 여러 변수에 동시에 값을 대입할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DB684F-896C-4CD1-B4B4-FD6EE3F27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270577"/>
            <a:ext cx="8017404" cy="10532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0E1D8B5-DF00-47D4-B75E-3C2F94336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2733921"/>
            <a:ext cx="8017405" cy="218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318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튜플</a:t>
            </a:r>
            <a:r>
              <a:rPr lang="ko-KR" altLang="en-US" dirty="0"/>
              <a:t>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튜플</a:t>
            </a:r>
            <a:r>
              <a:rPr lang="en-US" altLang="ko-KR" sz="1400" b="1" dirty="0"/>
              <a:t>(Tuple) </a:t>
            </a:r>
            <a:r>
              <a:rPr lang="ko-KR" altLang="en-US" sz="1400" b="1" dirty="0"/>
              <a:t>자료형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1200" b="1" dirty="0" err="1"/>
              <a:t>튜플</a:t>
            </a:r>
            <a:r>
              <a:rPr lang="ko-KR" altLang="en-US" sz="1200" b="1" dirty="0"/>
              <a:t> 활용</a:t>
            </a:r>
          </a:p>
          <a:p>
            <a:r>
              <a:rPr lang="ko-KR" altLang="en-US" b="1" dirty="0"/>
              <a:t>괄호를 생략</a:t>
            </a:r>
            <a:r>
              <a:rPr lang="ko-KR" altLang="en-US" dirty="0"/>
              <a:t>할 수 있는 </a:t>
            </a:r>
            <a:r>
              <a:rPr lang="ko-KR" altLang="en-US" dirty="0" err="1"/>
              <a:t>튜플의</a:t>
            </a:r>
            <a:r>
              <a:rPr lang="ko-KR" altLang="en-US" dirty="0"/>
              <a:t> 특징을 이용하면 편리한 부분이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우선 여러 변수에 동시에 값을 대입할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DB684F-896C-4CD1-B4B4-FD6EE3F27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270577"/>
            <a:ext cx="8017404" cy="10532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0E1D8B5-DF00-47D4-B75E-3C2F94336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2733921"/>
            <a:ext cx="8017405" cy="218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064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튜플</a:t>
            </a:r>
            <a:r>
              <a:rPr lang="ko-KR" altLang="en-US" dirty="0"/>
              <a:t>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튜플</a:t>
            </a:r>
            <a:r>
              <a:rPr lang="en-US" altLang="ko-KR" sz="1400" b="1" dirty="0"/>
              <a:t>(Tuple) </a:t>
            </a:r>
            <a:r>
              <a:rPr lang="ko-KR" altLang="en-US" sz="1400" b="1" dirty="0"/>
              <a:t>자료형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1200" b="1" dirty="0" err="1"/>
              <a:t>튜플</a:t>
            </a:r>
            <a:r>
              <a:rPr lang="ko-KR" altLang="en-US" sz="1200" b="1" dirty="0"/>
              <a:t> 활용</a:t>
            </a:r>
          </a:p>
          <a:p>
            <a:r>
              <a:rPr lang="ko-KR" altLang="en-US" dirty="0"/>
              <a:t>두 변수의 값을 교환할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함수 </a:t>
            </a:r>
            <a:r>
              <a:rPr lang="ko-KR" altLang="en-US" dirty="0" err="1"/>
              <a:t>리턴값을</a:t>
            </a:r>
            <a:r>
              <a:rPr lang="ko-KR" altLang="en-US" dirty="0"/>
              <a:t> 두 변수에 대입할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579E80-789B-4ACB-8489-0E1DA744C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570020"/>
            <a:ext cx="8017404" cy="10138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A1144F9-2FAE-450E-AA2D-1EEE2B4CF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3198987"/>
            <a:ext cx="8017405" cy="87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839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튜플</a:t>
            </a:r>
            <a:r>
              <a:rPr lang="ko-KR" altLang="en-US" dirty="0"/>
              <a:t> 인덱싱과 </a:t>
            </a:r>
            <a:r>
              <a:rPr lang="ko-KR" altLang="en-US" dirty="0" err="1"/>
              <a:t>슬라이싱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튜플</a:t>
            </a:r>
            <a:r>
              <a:rPr lang="en-US" altLang="ko-KR" sz="1400" b="1" dirty="0"/>
              <a:t>(Tuple) </a:t>
            </a:r>
            <a:r>
              <a:rPr lang="ko-KR" altLang="en-US" sz="1400" b="1" dirty="0"/>
              <a:t>자료형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1300" b="1" dirty="0" err="1"/>
              <a:t>튜플</a:t>
            </a:r>
            <a:r>
              <a:rPr lang="ko-KR" altLang="en-US" sz="1300" b="1" dirty="0"/>
              <a:t> 인덱싱과 </a:t>
            </a:r>
            <a:r>
              <a:rPr lang="ko-KR" altLang="en-US" sz="1300" b="1" dirty="0" err="1"/>
              <a:t>슬라이싱</a:t>
            </a:r>
            <a:endParaRPr lang="ko-KR" altLang="en-US" sz="1300" b="1" dirty="0"/>
          </a:p>
          <a:p>
            <a:r>
              <a:rPr lang="ko-KR" altLang="en-US" dirty="0"/>
              <a:t>앞에서 다룬 리스트와 방법과 결과가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 err="1"/>
              <a:t>튜플</a:t>
            </a:r>
            <a:r>
              <a:rPr lang="ko-KR" altLang="en-US" sz="1200" b="1" dirty="0"/>
              <a:t> 인덱싱</a:t>
            </a:r>
            <a:endParaRPr lang="en-US" altLang="ko-KR" sz="12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 err="1"/>
              <a:t>튜플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슬라이싱</a:t>
            </a:r>
            <a:endParaRPr lang="en-US" altLang="ko-KR" sz="12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97CBA5C-35EE-47CC-830B-FA45824F3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4198013"/>
            <a:ext cx="8017404" cy="8735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2ADDED-DB82-4437-8792-0B463FB16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113572"/>
            <a:ext cx="8017404" cy="289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80564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튜플</a:t>
            </a:r>
            <a:r>
              <a:rPr lang="ko-KR" altLang="en-US" dirty="0"/>
              <a:t> 연산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튜플</a:t>
            </a:r>
            <a:r>
              <a:rPr lang="en-US" altLang="ko-KR" sz="1400" b="1" dirty="0"/>
              <a:t>(Tuple) </a:t>
            </a:r>
            <a:r>
              <a:rPr lang="ko-KR" altLang="en-US" sz="1400" b="1" dirty="0"/>
              <a:t>자료형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1300" b="1" dirty="0" err="1"/>
              <a:t>튜플</a:t>
            </a:r>
            <a:r>
              <a:rPr lang="ko-KR" altLang="en-US" sz="1300" b="1" dirty="0"/>
              <a:t> 연산</a:t>
            </a:r>
          </a:p>
          <a:p>
            <a:r>
              <a:rPr lang="ko-KR" altLang="en-US" dirty="0"/>
              <a:t>연산 방법과 결과가 앞에서 다룬 리스트와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F47614-61C1-4468-AC2F-CC7618605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36837"/>
            <a:ext cx="8017404" cy="301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024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4619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산술 연산자 연습문제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50B899-D34B-4194-ADD7-B47DD3DFB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05" y="1113572"/>
            <a:ext cx="11670590" cy="400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717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</a:p>
          <a:p>
            <a:r>
              <a:rPr lang="ko-KR" altLang="en-US" b="1" dirty="0"/>
              <a:t>집합 연산</a:t>
            </a:r>
            <a:r>
              <a:rPr lang="en-US" altLang="ko-KR" dirty="0"/>
              <a:t>(</a:t>
            </a:r>
            <a:r>
              <a:rPr lang="ko-KR" altLang="en-US" dirty="0"/>
              <a:t>교집합</a:t>
            </a:r>
            <a:r>
              <a:rPr lang="en-US" altLang="ko-KR" dirty="0"/>
              <a:t>, </a:t>
            </a:r>
            <a:r>
              <a:rPr lang="ko-KR" altLang="en-US" dirty="0"/>
              <a:t>합집합</a:t>
            </a:r>
            <a:r>
              <a:rPr lang="en-US" altLang="ko-KR" dirty="0"/>
              <a:t>, </a:t>
            </a:r>
            <a:r>
              <a:rPr lang="ko-KR" altLang="en-US" dirty="0" err="1"/>
              <a:t>차집합</a:t>
            </a:r>
            <a:r>
              <a:rPr lang="en-US" altLang="ko-KR" dirty="0"/>
              <a:t>, </a:t>
            </a:r>
            <a:r>
              <a:rPr lang="ko-KR" altLang="en-US" dirty="0"/>
              <a:t>대칭 </a:t>
            </a:r>
            <a:r>
              <a:rPr lang="ko-KR" altLang="en-US" dirty="0" err="1"/>
              <a:t>차집합</a:t>
            </a:r>
            <a:r>
              <a:rPr lang="en-US" altLang="ko-KR" dirty="0"/>
              <a:t>)</a:t>
            </a:r>
            <a:r>
              <a:rPr lang="ko-KR" altLang="en-US" dirty="0"/>
              <a:t>을 위한 </a:t>
            </a:r>
            <a:r>
              <a:rPr lang="ko-KR" altLang="en-US" dirty="0" err="1"/>
              <a:t>자료형입니다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중복을 허용하지 않아 중복된 원소는 하나만 제외하고 모두 무시됩니다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원소의 </a:t>
            </a:r>
            <a:r>
              <a:rPr lang="ko-KR" altLang="en-US" b="1" dirty="0"/>
              <a:t>순서가 의미가 없으므로 인덱싱과 </a:t>
            </a:r>
            <a:r>
              <a:rPr lang="ko-KR" altLang="en-US" b="1" dirty="0" err="1"/>
              <a:t>슬라이싱으로</a:t>
            </a:r>
            <a:r>
              <a:rPr lang="ko-KR" altLang="en-US" b="1" dirty="0"/>
              <a:t> 값을 얻을 수 없습니다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pPr marL="0" indent="0">
              <a:buNone/>
            </a:pPr>
            <a:r>
              <a:rPr lang="ko-KR" altLang="en-US" sz="1300" b="1" dirty="0"/>
              <a:t>집합 만들기</a:t>
            </a: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정수를 갖는 집합</a:t>
            </a:r>
            <a:endParaRPr lang="en-US" altLang="ko-KR" sz="1200" b="1" dirty="0"/>
          </a:p>
          <a:p>
            <a:pPr marL="342900" indent="-342900">
              <a:buAutoNum type="arabicParenR"/>
            </a:pPr>
            <a:endParaRPr lang="en-US" altLang="ko-KR" sz="1200" b="1" dirty="0"/>
          </a:p>
          <a:p>
            <a:pPr marL="342900" indent="-342900">
              <a:buAutoNum type="arabicParenR"/>
            </a:pPr>
            <a:endParaRPr lang="en-US" altLang="ko-KR" sz="1200" b="1" dirty="0"/>
          </a:p>
          <a:p>
            <a:pPr marL="342900" indent="-342900">
              <a:buAutoNum type="arabicParenR"/>
            </a:pPr>
            <a:endParaRPr lang="en-US" altLang="ko-KR" sz="1200" b="1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문자열을 갖는 집합</a:t>
            </a:r>
          </a:p>
          <a:p>
            <a:endParaRPr lang="ko-KR" altLang="en-US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5D510E-4F03-414D-8C2F-370B4335C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2996900"/>
            <a:ext cx="8017404" cy="13874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5FCD51-D02E-4DF0-B31C-EC0E9E706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4461496"/>
            <a:ext cx="8017404" cy="138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546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  <a:endParaRPr lang="en-US" altLang="ko-KR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여러 자료형을 갖는 집합</a:t>
            </a:r>
            <a:endParaRPr lang="en-US" altLang="ko-KR" sz="1200" b="1" dirty="0"/>
          </a:p>
          <a:p>
            <a:pPr marL="342900" indent="-342900">
              <a:buAutoNum type="arabicParenR"/>
            </a:pPr>
            <a:endParaRPr lang="en-US" altLang="ko-KR" sz="1200" b="1" dirty="0"/>
          </a:p>
          <a:p>
            <a:pPr marL="342900" indent="-342900">
              <a:buAutoNum type="arabicParenR"/>
            </a:pPr>
            <a:endParaRPr lang="en-US" altLang="ko-KR" sz="1200" b="1" dirty="0"/>
          </a:p>
          <a:p>
            <a:pPr marL="342900" indent="-342900">
              <a:buAutoNum type="arabicParenR"/>
            </a:pPr>
            <a:endParaRPr lang="en-US" altLang="ko-KR" sz="1200" b="1" dirty="0"/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0A001E-BF73-4768-B9E0-52E2A83FC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532218"/>
            <a:ext cx="8017404" cy="189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4372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  <a:endParaRPr lang="en-US" altLang="ko-KR" sz="1400" b="1" dirty="0"/>
          </a:p>
          <a:p>
            <a:pPr marL="0" indent="0">
              <a:buNone/>
            </a:pPr>
            <a:r>
              <a:rPr lang="ko-KR" altLang="en-US" sz="1300" b="1" dirty="0"/>
              <a:t>집합으로 자료형 변환</a:t>
            </a:r>
          </a:p>
          <a:p>
            <a:r>
              <a:rPr lang="en-US" altLang="ko-KR" b="1" dirty="0"/>
              <a:t>set()</a:t>
            </a:r>
            <a:r>
              <a:rPr lang="ko-KR" altLang="en-US" dirty="0"/>
              <a:t> 함수를 사용해 다른 자료형을 집합으로 변환합니다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집합은 요소의 순서가 없으니 변환 후 요소 순서가 어떻게 될 지 알 수 없습니다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arenR"/>
            </a:pPr>
            <a:endParaRPr lang="en-US" altLang="ko-KR" sz="1200" b="1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문자열 → 집합</a:t>
            </a:r>
            <a:endParaRPr lang="ko-KR" altLang="en-US" sz="1200" dirty="0"/>
          </a:p>
          <a:p>
            <a:r>
              <a:rPr lang="en-US" altLang="ko-KR" dirty="0"/>
              <a:t>list(), tuple() </a:t>
            </a:r>
            <a:r>
              <a:rPr lang="ko-KR" altLang="en-US" dirty="0"/>
              <a:t>함수로 문자열을 리스트나 </a:t>
            </a:r>
            <a:r>
              <a:rPr lang="ko-KR" altLang="en-US" dirty="0" err="1"/>
              <a:t>튜플로</a:t>
            </a:r>
            <a:r>
              <a:rPr lang="ko-KR" altLang="en-US" dirty="0"/>
              <a:t> 변환할 수 있었습니다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set() </a:t>
            </a:r>
            <a:r>
              <a:rPr lang="ko-KR" altLang="en-US" dirty="0"/>
              <a:t>함수로 개별 문자를 요소로 갖는 집합을 만들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같은 요소를 갖지 않는 집합의 특징에 따라 </a:t>
            </a:r>
            <a:r>
              <a:rPr lang="ko-KR" altLang="en-US" b="1" dirty="0"/>
              <a:t>중복된 문자는 제거</a:t>
            </a:r>
            <a:r>
              <a:rPr lang="ko-KR" altLang="en-US" dirty="0"/>
              <a:t>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range() → </a:t>
            </a:r>
            <a:r>
              <a:rPr lang="ko-KR" altLang="en-US" sz="1200" b="1" dirty="0"/>
              <a:t>집합</a:t>
            </a:r>
            <a:endParaRPr lang="ko-KR" altLang="en-US" sz="1200" dirty="0"/>
          </a:p>
          <a:p>
            <a:r>
              <a:rPr lang="en-US" altLang="ko-KR" dirty="0"/>
              <a:t>range() </a:t>
            </a:r>
            <a:r>
              <a:rPr lang="ko-KR" altLang="en-US" dirty="0"/>
              <a:t>함수로 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집합등</a:t>
            </a:r>
            <a:r>
              <a:rPr lang="ko-KR" altLang="en-US" dirty="0"/>
              <a:t> 다양한 자료형을 만들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342900" indent="-342900">
              <a:buAutoNum type="arabicParenR"/>
            </a:pPr>
            <a:endParaRPr lang="en-US" altLang="ko-KR" sz="1200" b="1" dirty="0"/>
          </a:p>
          <a:p>
            <a:pPr marL="342900" indent="-342900">
              <a:buAutoNum type="arabicParenR"/>
            </a:pPr>
            <a:endParaRPr lang="en-US" altLang="ko-KR" sz="1200" b="1" dirty="0"/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D719A1-A35D-458C-A4F0-FDE82795A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2777067"/>
            <a:ext cx="8017405" cy="12831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1C9217-1B79-40B0-958F-46ADA5289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4766733"/>
            <a:ext cx="8017405" cy="128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3938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  <a:endParaRPr lang="en-US" altLang="ko-KR" sz="1400" b="1" dirty="0"/>
          </a:p>
          <a:p>
            <a:pPr marL="0" indent="0">
              <a:buNone/>
            </a:pPr>
            <a:r>
              <a:rPr lang="ko-KR" altLang="en-US" sz="1300" b="1" dirty="0"/>
              <a:t>집합으로 자료형 변환</a:t>
            </a:r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리스트 → 집합</a:t>
            </a:r>
          </a:p>
          <a:p>
            <a:r>
              <a:rPr lang="ko-KR" altLang="en-US" dirty="0"/>
              <a:t>리스트가 집합으로 변환되면 중복된 요소는 제거됩니다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342900" indent="-342900">
              <a:buAutoNum type="arabicParenR"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 err="1"/>
              <a:t>튜풀</a:t>
            </a:r>
            <a:r>
              <a:rPr lang="ko-KR" altLang="en-US" sz="1200" b="1" dirty="0"/>
              <a:t> → 집합</a:t>
            </a:r>
          </a:p>
          <a:p>
            <a:r>
              <a:rPr lang="ko-KR" altLang="en-US" dirty="0"/>
              <a:t>역시 중복된 요소는 제거됩니다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C2FE05D-BFB3-4B58-AB67-7BECCB14D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767569"/>
            <a:ext cx="8017404" cy="16527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A70F3E-FFAD-4EB8-9A32-A9B03C787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3833684"/>
            <a:ext cx="8017404" cy="165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89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  <a:endParaRPr lang="en-US" altLang="ko-KR" sz="1400" b="1" dirty="0"/>
          </a:p>
          <a:p>
            <a:pPr marL="0" indent="0">
              <a:buNone/>
            </a:pPr>
            <a:r>
              <a:rPr lang="ko-KR" altLang="en-US" sz="1300" b="1" dirty="0"/>
              <a:t>집합 정보 확인</a:t>
            </a:r>
          </a:p>
          <a:p>
            <a:r>
              <a:rPr lang="en-US" altLang="ko-KR" b="1" dirty="0" err="1"/>
              <a:t>len</a:t>
            </a:r>
            <a:r>
              <a:rPr lang="en-US" altLang="ko-KR" b="1" dirty="0"/>
              <a:t>()</a:t>
            </a:r>
            <a:r>
              <a:rPr lang="ko-KR" altLang="en-US" dirty="0"/>
              <a:t> 함수로 집합에 포함된 원소 개수를 확인합니다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in</a:t>
            </a:r>
            <a:r>
              <a:rPr lang="ko-KR" altLang="en-US" dirty="0"/>
              <a:t> 연산자로 집합에 요소가 속해 있는지 확인합니다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200" b="1" dirty="0"/>
          </a:p>
          <a:p>
            <a:pPr>
              <a:buAutoNum type="arabicParenR"/>
            </a:pPr>
            <a:r>
              <a:rPr lang="ko-KR" altLang="en-US" sz="1200" b="1" dirty="0"/>
              <a:t>원소 개수 확인</a:t>
            </a:r>
            <a:endParaRPr lang="en-US" altLang="ko-KR" sz="1200" b="1" dirty="0"/>
          </a:p>
          <a:p>
            <a:pPr>
              <a:buAutoNum type="arabicParenR"/>
            </a:pPr>
            <a:endParaRPr lang="en-US" altLang="ko-KR" sz="1200" b="1" dirty="0"/>
          </a:p>
          <a:p>
            <a:pPr>
              <a:buAutoNum type="arabicParenR"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원소 포함 여부 확인</a:t>
            </a:r>
            <a:endParaRPr lang="ko-KR" altLang="en-US" sz="1200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EF65EF-158C-49EA-BB7E-0DE679200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2578460"/>
            <a:ext cx="8017404" cy="13162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F03952C-02ED-48C4-858A-507FD1FD34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195593"/>
            <a:ext cx="7949671" cy="131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119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  <a:endParaRPr lang="en-US" altLang="ko-KR" sz="1400" b="1" dirty="0"/>
          </a:p>
          <a:p>
            <a:pPr marL="0" indent="0">
              <a:buNone/>
            </a:pPr>
            <a:r>
              <a:rPr lang="ko-KR" altLang="en-US" sz="1250" b="1" dirty="0"/>
              <a:t>집합 활용 </a:t>
            </a:r>
            <a:r>
              <a:rPr lang="en-US" altLang="ko-KR" sz="1250" b="1" dirty="0"/>
              <a:t>#1</a:t>
            </a:r>
          </a:p>
          <a:p>
            <a:r>
              <a:rPr lang="en-US" altLang="ko-KR" b="1" dirty="0"/>
              <a:t>list()</a:t>
            </a:r>
            <a:r>
              <a:rPr lang="ko-KR" altLang="en-US" dirty="0"/>
              <a:t> 함수를 사용해 </a:t>
            </a:r>
            <a:r>
              <a:rPr lang="ko-KR" altLang="en-US" dirty="0" err="1"/>
              <a:t>튜플이나</a:t>
            </a:r>
            <a:r>
              <a:rPr lang="ko-KR" altLang="en-US" dirty="0"/>
              <a:t> 집합을 리스트로 변환할 수 있습니다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tuple()</a:t>
            </a:r>
            <a:r>
              <a:rPr lang="ko-KR" altLang="en-US" dirty="0"/>
              <a:t> 함수를 사용해 리스트나 집합을 </a:t>
            </a:r>
            <a:r>
              <a:rPr lang="ko-KR" altLang="en-US" dirty="0" err="1"/>
              <a:t>튜플로</a:t>
            </a:r>
            <a:r>
              <a:rPr lang="ko-KR" altLang="en-US" dirty="0"/>
              <a:t> 변환할 수 있습니다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set()</a:t>
            </a:r>
            <a:r>
              <a:rPr lang="ko-KR" altLang="en-US" dirty="0"/>
              <a:t> 함수를 사용해 리스트나 </a:t>
            </a:r>
            <a:r>
              <a:rPr lang="ko-KR" altLang="en-US" dirty="0" err="1"/>
              <a:t>튜플을</a:t>
            </a:r>
            <a:r>
              <a:rPr lang="ko-KR" altLang="en-US" dirty="0"/>
              <a:t> 집합으로 변환할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 함수들 기능에 의해 집합 기능을 멋지게 활용할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리스트 중복 요소 제거</a:t>
            </a:r>
            <a:endParaRPr lang="ko-KR" altLang="en-US" sz="1200" dirty="0"/>
          </a:p>
          <a:p>
            <a:r>
              <a:rPr lang="ko-KR" altLang="en-US" dirty="0"/>
              <a:t>집합은 중복된 요소를 갖지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특징에 활용해 리스트에서 중복된 요소를 제거할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AA1B06-C552-4DD4-9353-74CC61A80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3429000"/>
            <a:ext cx="8017405" cy="219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031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  <a:endParaRPr lang="en-US" altLang="ko-KR" sz="1400" b="1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 err="1"/>
              <a:t>튜플</a:t>
            </a:r>
            <a:r>
              <a:rPr lang="ko-KR" altLang="en-US" sz="1200" b="1" dirty="0"/>
              <a:t> 중복 요소 제거</a:t>
            </a:r>
            <a:endParaRPr lang="ko-KR" altLang="en-US" sz="1200" dirty="0"/>
          </a:p>
          <a:p>
            <a:r>
              <a:rPr lang="ko-KR" altLang="en-US" dirty="0"/>
              <a:t>위 기능은 당연히 </a:t>
            </a:r>
            <a:r>
              <a:rPr lang="ko-KR" altLang="en-US" dirty="0" err="1"/>
              <a:t>튜플에</a:t>
            </a:r>
            <a:r>
              <a:rPr lang="ko-KR" altLang="en-US" dirty="0"/>
              <a:t> 대해서도 사용할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 구문에서는 </a:t>
            </a:r>
            <a:r>
              <a:rPr lang="en-US" altLang="ko-KR" dirty="0"/>
              <a:t>set() </a:t>
            </a:r>
            <a:r>
              <a:rPr lang="ko-KR" altLang="en-US" dirty="0"/>
              <a:t>함수와 </a:t>
            </a:r>
            <a:r>
              <a:rPr lang="en-US" altLang="ko-KR" dirty="0"/>
              <a:t>tuple() </a:t>
            </a:r>
            <a:r>
              <a:rPr lang="ko-KR" altLang="en-US" dirty="0"/>
              <a:t>함수를 중복해서 사용했습니다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DF8CF4-3497-4D58-93BD-51E7BD8A3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4" cy="208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86404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연산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  <a:endParaRPr lang="en-US" altLang="ko-KR" sz="1400" b="1" dirty="0"/>
          </a:p>
          <a:p>
            <a:pPr marL="0" indent="0">
              <a:buNone/>
            </a:pPr>
            <a:r>
              <a:rPr lang="ko-KR" altLang="en-US" sz="1300" b="1" dirty="0"/>
              <a:t>집합 연산</a:t>
            </a:r>
          </a:p>
          <a:p>
            <a:r>
              <a:rPr lang="ko-KR" altLang="en-US" dirty="0"/>
              <a:t>일반적인 집합 연산 개념이 집합 자료형에 그대로 사용이 가능합니다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sz="1250" b="1" dirty="0"/>
              <a:t>교집합</a:t>
            </a:r>
            <a:r>
              <a:rPr lang="en-US" altLang="ko-KR" sz="1250" b="1" dirty="0"/>
              <a:t>, </a:t>
            </a:r>
            <a:r>
              <a:rPr lang="ko-KR" altLang="en-US" sz="1250" b="1" dirty="0"/>
              <a:t>합집합</a:t>
            </a:r>
            <a:r>
              <a:rPr lang="en-US" altLang="ko-KR" sz="1250" b="1" dirty="0"/>
              <a:t>, </a:t>
            </a:r>
            <a:r>
              <a:rPr lang="ko-KR" altLang="en-US" sz="1250" b="1" dirty="0" err="1"/>
              <a:t>차집합</a:t>
            </a:r>
            <a:endParaRPr lang="ko-KR" altLang="en-US" sz="1250" b="1" dirty="0"/>
          </a:p>
          <a:p>
            <a:r>
              <a:rPr lang="ko-KR" altLang="en-US" dirty="0"/>
              <a:t>집합 자료형을 사용하는 목적이 이것일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합집합</a:t>
            </a:r>
            <a:endParaRPr lang="ko-KR" altLang="en-US" sz="1200" dirty="0"/>
          </a:p>
          <a:p>
            <a:r>
              <a:rPr lang="ko-KR" altLang="en-US" dirty="0"/>
              <a:t>합집합은 </a:t>
            </a:r>
            <a:r>
              <a:rPr lang="en-US" altLang="ko-KR" b="1" dirty="0"/>
              <a:t>|</a:t>
            </a:r>
            <a:r>
              <a:rPr lang="ko-KR" altLang="en-US" dirty="0"/>
              <a:t> 또는 </a:t>
            </a:r>
            <a:r>
              <a:rPr lang="en-US" altLang="ko-KR" b="1" dirty="0"/>
              <a:t>union()</a:t>
            </a:r>
            <a:r>
              <a:rPr lang="ko-KR" altLang="en-US" dirty="0"/>
              <a:t> 메서드를 사용해 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8FB28E-E2F5-4D0E-BCBC-564F2F4BD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2327441"/>
            <a:ext cx="8017405" cy="323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1048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연산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  <a:endParaRPr lang="en-US" altLang="ko-KR" sz="1400" b="1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교집합</a:t>
            </a:r>
            <a:endParaRPr lang="ko-KR" altLang="en-US" sz="1200" dirty="0"/>
          </a:p>
          <a:p>
            <a:r>
              <a:rPr lang="ko-KR" altLang="en-US" dirty="0"/>
              <a:t>교집합은 </a:t>
            </a:r>
            <a:r>
              <a:rPr lang="en-US" altLang="ko-KR" b="1" dirty="0"/>
              <a:t>&amp;</a:t>
            </a:r>
            <a:r>
              <a:rPr lang="ko-KR" altLang="en-US" dirty="0"/>
              <a:t> 또는 </a:t>
            </a:r>
            <a:r>
              <a:rPr lang="en-US" altLang="ko-KR" b="1" dirty="0"/>
              <a:t>intersection()</a:t>
            </a:r>
            <a:r>
              <a:rPr lang="ko-KR" altLang="en-US" dirty="0"/>
              <a:t> 메서드를 사용해 구합니다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 err="1"/>
              <a:t>차집합</a:t>
            </a:r>
            <a:endParaRPr lang="ko-KR" altLang="en-US" sz="1200" dirty="0"/>
          </a:p>
          <a:p>
            <a:r>
              <a:rPr lang="ko-KR" altLang="en-US" dirty="0"/>
              <a:t>차집합은 </a:t>
            </a:r>
            <a:r>
              <a:rPr lang="en-US" altLang="ko-KR" b="1" dirty="0"/>
              <a:t>-</a:t>
            </a:r>
            <a:r>
              <a:rPr lang="ko-KR" altLang="en-US" dirty="0"/>
              <a:t> 또는 </a:t>
            </a:r>
            <a:r>
              <a:rPr lang="en-US" altLang="ko-KR" b="1" dirty="0"/>
              <a:t>difference()</a:t>
            </a:r>
            <a:r>
              <a:rPr lang="ko-KR" altLang="en-US" dirty="0"/>
              <a:t> 메서드를 사용해 구합니다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90F0966-AEF8-4701-B3D8-679DAB3D0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151218"/>
            <a:ext cx="8017403" cy="21995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DD4AF26-6558-4799-B69E-27C2ACB74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672565"/>
            <a:ext cx="8017403" cy="251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921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연산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  <a:endParaRPr lang="ko-KR" altLang="en-US" sz="1300" b="1" dirty="0"/>
          </a:p>
          <a:p>
            <a:pPr marL="0" indent="0">
              <a:buNone/>
            </a:pPr>
            <a:r>
              <a:rPr lang="en-US" altLang="ko-KR" b="1" dirty="0"/>
              <a:t>4) </a:t>
            </a:r>
            <a:r>
              <a:rPr lang="ko-KR" altLang="en-US" b="1" dirty="0"/>
              <a:t>대칭 </a:t>
            </a:r>
            <a:r>
              <a:rPr lang="ko-KR" altLang="en-US" b="1" dirty="0" err="1"/>
              <a:t>차집합</a:t>
            </a:r>
            <a:endParaRPr lang="ko-KR" altLang="en-US" dirty="0"/>
          </a:p>
          <a:p>
            <a:r>
              <a:rPr lang="ko-KR" altLang="en-US" dirty="0"/>
              <a:t>대칭 차집합은 </a:t>
            </a:r>
            <a:r>
              <a:rPr lang="en-US" altLang="ko-KR" b="1" dirty="0"/>
              <a:t>^</a:t>
            </a:r>
            <a:r>
              <a:rPr lang="ko-KR" altLang="en-US" dirty="0"/>
              <a:t> 또는 </a:t>
            </a:r>
            <a:r>
              <a:rPr lang="en-US" altLang="ko-KR" b="1" dirty="0" err="1"/>
              <a:t>symmetric_difference</a:t>
            </a:r>
            <a:r>
              <a:rPr lang="en-US" altLang="ko-KR" b="1" dirty="0"/>
              <a:t>()</a:t>
            </a:r>
            <a:r>
              <a:rPr lang="ko-KR" altLang="en-US" dirty="0"/>
              <a:t> 메서드를 사용해 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B4A3B0-933F-445B-BDF3-6DFE6EAEB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5" cy="320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03761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1756</TotalTime>
  <Words>5352</Words>
  <Application>Microsoft Office PowerPoint</Application>
  <PresentationFormat>와이드스크린</PresentationFormat>
  <Paragraphs>1543</Paragraphs>
  <Slides>124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124</vt:i4>
      </vt:variant>
    </vt:vector>
  </HeadingPairs>
  <TitlesOfParts>
    <vt:vector size="127" baseType="lpstr">
      <vt:lpstr>맑은 고딕</vt:lpstr>
      <vt:lpstr>Arial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점핏</dc:creator>
  <cp:lastModifiedBy>윤명식</cp:lastModifiedBy>
  <cp:revision>626</cp:revision>
  <dcterms:created xsi:type="dcterms:W3CDTF">2021-12-16T06:55:27Z</dcterms:created>
  <dcterms:modified xsi:type="dcterms:W3CDTF">2024-02-23T07:44:24Z</dcterms:modified>
</cp:coreProperties>
</file>